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311" r:id="rId3"/>
    <p:sldId id="313" r:id="rId4"/>
    <p:sldId id="261" r:id="rId5"/>
    <p:sldId id="298" r:id="rId6"/>
    <p:sldId id="296" r:id="rId7"/>
    <p:sldId id="297" r:id="rId8"/>
    <p:sldId id="267" r:id="rId9"/>
    <p:sldId id="287" r:id="rId10"/>
    <p:sldId id="268" r:id="rId11"/>
    <p:sldId id="299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980E"/>
    <a:srgbClr val="2DED15"/>
    <a:srgbClr val="CE7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2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D54F2-45BC-3644-B0DF-2A13A87B1C02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8573-5371-864B-8398-EF47C6AA1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52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r>
              <a:rPr lang="en-US" baseline="0" dirty="0" smtClean="0"/>
              <a:t> on the image:</a:t>
            </a:r>
          </a:p>
          <a:p>
            <a:r>
              <a:rPr lang="en-US" baseline="0" dirty="0" smtClean="0"/>
              <a:t>This is a Creative Commons image from Mike Jones.</a:t>
            </a:r>
          </a:p>
          <a:p>
            <a:r>
              <a:rPr lang="en-US" baseline="0" dirty="0" smtClean="0"/>
              <a:t>Image URL: https://</a:t>
            </a:r>
            <a:r>
              <a:rPr lang="en-US" baseline="0" dirty="0" err="1" smtClean="0"/>
              <a:t>commons.wikimedia.org</a:t>
            </a:r>
            <a:r>
              <a:rPr lang="en-US" baseline="0" dirty="0" smtClean="0"/>
              <a:t>/wiki/File:Koch%27s_Postulates.svg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9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00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70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53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5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28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85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7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2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6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9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4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5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4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C3FB-7F68-0C40-A651-9A84C6FB597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9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6154"/>
            <a:ext cx="8000361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accent6"/>
                </a:solidFill>
              </a:rPr>
              <a:t>Computational Biology</a:t>
            </a:r>
            <a:br>
              <a:rPr lang="en-US" sz="4000" dirty="0" smtClean="0">
                <a:solidFill>
                  <a:schemeClr val="accent6"/>
                </a:solidFill>
              </a:rPr>
            </a:br>
            <a:r>
              <a:rPr lang="en-US" sz="4000" dirty="0" smtClean="0"/>
              <a:t>Patterns of microbial community change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55678"/>
            <a:ext cx="6400800" cy="802321"/>
          </a:xfrm>
        </p:spPr>
        <p:txBody>
          <a:bodyPr/>
          <a:lstStyle/>
          <a:p>
            <a:r>
              <a:rPr lang="en-US" dirty="0" smtClean="0"/>
              <a:t>Jesse Zaneveld</a:t>
            </a:r>
            <a:endParaRPr lang="en-US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8076" y="3041856"/>
            <a:ext cx="2999349" cy="3994382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883624" y="3041856"/>
            <a:ext cx="2260376" cy="39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713395" y="6588695"/>
            <a:ext cx="243060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Source: Mike Jones (CC Share-alike 3.0)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2" y="1646775"/>
            <a:ext cx="509045" cy="488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5826695"/>
            <a:ext cx="46990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8" y="1402433"/>
            <a:ext cx="509045" cy="488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374" y="5826695"/>
            <a:ext cx="4699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38" y="6096000"/>
            <a:ext cx="469900" cy="762000"/>
          </a:xfrm>
          <a:prstGeom prst="rect">
            <a:avLst/>
          </a:prstGeom>
        </p:spPr>
      </p:pic>
      <p:pic>
        <p:nvPicPr>
          <p:cNvPr id="6" name="Picture 5" descr="Scenario_1_Grap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93" y="163247"/>
            <a:ext cx="7596121" cy="542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2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6" name="Picture 5" descr="Scenario_2_community_shift-0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00"/>
          <a:stretch/>
        </p:blipFill>
        <p:spPr>
          <a:xfrm>
            <a:off x="1939023" y="1373098"/>
            <a:ext cx="5193609" cy="44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6" name="Picture 5" descr="Scenario_2_community_shift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00"/>
          <a:stretch/>
        </p:blipFill>
        <p:spPr>
          <a:xfrm>
            <a:off x="1939023" y="1373098"/>
            <a:ext cx="5193609" cy="44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6" name="Picture 5" descr="Scenario_2_community_shift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t="15322" r="25351" b="67435"/>
          <a:stretch/>
        </p:blipFill>
        <p:spPr>
          <a:xfrm>
            <a:off x="2477386" y="3170114"/>
            <a:ext cx="4088365" cy="17969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7386" y="2179674"/>
            <a:ext cx="5323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1st goal:</a:t>
            </a:r>
            <a:r>
              <a:rPr lang="en-US" dirty="0" smtClean="0"/>
              <a:t> </a:t>
            </a:r>
          </a:p>
          <a:p>
            <a:r>
              <a:rPr lang="en-US" dirty="0" smtClean="0"/>
              <a:t>Generate a measure that represents how different the </a:t>
            </a:r>
          </a:p>
          <a:p>
            <a:r>
              <a:rPr lang="en-US" dirty="0" smtClean="0"/>
              <a:t>communities in each sample or environment are.</a:t>
            </a:r>
          </a:p>
        </p:txBody>
      </p:sp>
    </p:spTree>
    <p:extLst>
      <p:ext uri="{BB962C8B-B14F-4D97-AF65-F5344CB8AC3E}">
        <p14:creationId xmlns:p14="http://schemas.microsoft.com/office/powerpoint/2010/main" val="19284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Alpha vs. Beta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6" name="Picture 5" descr="Scenario_2_community_shift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t="15322" r="25351" b="67435"/>
          <a:stretch/>
        </p:blipFill>
        <p:spPr>
          <a:xfrm>
            <a:off x="241818" y="2271606"/>
            <a:ext cx="4088365" cy="17969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6510" y="632759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ArialMT" charset="0"/>
              </a:rPr>
              <a:t>Whittaker, R. H. Evolution and Measurement of Species Diversity. </a:t>
            </a:r>
            <a:r>
              <a:rPr lang="en-US" sz="1200" i="1" dirty="0">
                <a:latin typeface="Arial" charset="0"/>
              </a:rPr>
              <a:t>Taxon </a:t>
            </a:r>
            <a:r>
              <a:rPr lang="en-US" sz="1200" b="1" dirty="0">
                <a:latin typeface="Arial" charset="0"/>
              </a:rPr>
              <a:t>21</a:t>
            </a:r>
            <a:r>
              <a:rPr lang="en-US" sz="1200" dirty="0">
                <a:latin typeface="ArialMT" charset="0"/>
              </a:rPr>
              <a:t>, 213, doi:10.2307/1218190 (1972)</a:t>
            </a:r>
            <a:r>
              <a:rPr lang="en-US" dirty="0">
                <a:latin typeface="ArialMT" charset="0"/>
              </a:rPr>
              <a:t/>
            </a:r>
            <a:br>
              <a:rPr lang="en-US" dirty="0">
                <a:latin typeface="ArialMT" charset="0"/>
              </a:rPr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1619201"/>
            <a:ext cx="4566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Alpha diversity:</a:t>
            </a:r>
          </a:p>
          <a:p>
            <a:r>
              <a:rPr lang="en-US" dirty="0" smtClean="0"/>
              <a:t>Diversity in a particular environment or sample</a:t>
            </a:r>
          </a:p>
          <a:p>
            <a:r>
              <a:rPr lang="en-US" b="1" i="1" dirty="0" smtClean="0"/>
              <a:t>Example: </a:t>
            </a:r>
            <a:r>
              <a:rPr lang="en-US" i="1" dirty="0" smtClean="0"/>
              <a:t>How many species (or how much </a:t>
            </a:r>
          </a:p>
          <a:p>
            <a:r>
              <a:rPr lang="en-US" i="1" dirty="0" smtClean="0"/>
              <a:t>biodiversity) are in S2 and S7, considered </a:t>
            </a:r>
          </a:p>
          <a:p>
            <a:r>
              <a:rPr lang="en-US" i="1" dirty="0" smtClean="0"/>
              <a:t>separately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369037"/>
            <a:ext cx="42155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Beta diversity:</a:t>
            </a:r>
          </a:p>
          <a:p>
            <a:r>
              <a:rPr lang="en-US" dirty="0" smtClean="0"/>
              <a:t>Turnover or difference in species across a </a:t>
            </a:r>
          </a:p>
          <a:p>
            <a:r>
              <a:rPr lang="en-US" dirty="0" smtClean="0"/>
              <a:t>landscape</a:t>
            </a:r>
          </a:p>
          <a:p>
            <a:r>
              <a:rPr lang="en-US" b="1" i="1" dirty="0" smtClean="0"/>
              <a:t>Example:</a:t>
            </a:r>
            <a:r>
              <a:rPr lang="en-US" i="1" dirty="0" smtClean="0"/>
              <a:t> How similar are the species in S2 </a:t>
            </a:r>
          </a:p>
          <a:p>
            <a:r>
              <a:rPr lang="en-US" i="1" dirty="0"/>
              <a:t>t</a:t>
            </a:r>
            <a:r>
              <a:rPr lang="en-US" i="1" dirty="0" smtClean="0"/>
              <a:t>o those present in S7?</a:t>
            </a:r>
          </a:p>
        </p:txBody>
      </p:sp>
    </p:spTree>
    <p:extLst>
      <p:ext uri="{BB962C8B-B14F-4D97-AF65-F5344CB8AC3E}">
        <p14:creationId xmlns:p14="http://schemas.microsoft.com/office/powerpoint/2010/main" val="6148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6" name="Picture 5" descr="Scenario_2_community_shift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t="15322" r="25351" b="67435"/>
          <a:stretch/>
        </p:blipFill>
        <p:spPr>
          <a:xfrm>
            <a:off x="2477386" y="3170114"/>
            <a:ext cx="4088365" cy="17969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7386" y="2179674"/>
            <a:ext cx="5323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1st goal:</a:t>
            </a:r>
            <a:r>
              <a:rPr lang="en-US" dirty="0" smtClean="0"/>
              <a:t> </a:t>
            </a:r>
          </a:p>
          <a:p>
            <a:r>
              <a:rPr lang="en-US" dirty="0" smtClean="0"/>
              <a:t>Generate a measure that represents how different the </a:t>
            </a:r>
          </a:p>
          <a:p>
            <a:r>
              <a:rPr lang="en-US" dirty="0" smtClean="0"/>
              <a:t>communities in each sample or environment are.</a:t>
            </a:r>
          </a:p>
        </p:txBody>
      </p:sp>
    </p:spTree>
    <p:extLst>
      <p:ext uri="{BB962C8B-B14F-4D97-AF65-F5344CB8AC3E}">
        <p14:creationId xmlns:p14="http://schemas.microsoft.com/office/powerpoint/2010/main" val="15060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6" name="Picture 5" descr="Scenario_2_community_shift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t="15322" r="25351" b="67435"/>
          <a:stretch/>
        </p:blipFill>
        <p:spPr>
          <a:xfrm>
            <a:off x="2477386" y="3170114"/>
            <a:ext cx="4088365" cy="17969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7386" y="2179674"/>
            <a:ext cx="5323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1st goal:</a:t>
            </a:r>
            <a:r>
              <a:rPr lang="en-US" dirty="0" smtClean="0"/>
              <a:t> </a:t>
            </a:r>
          </a:p>
          <a:p>
            <a:r>
              <a:rPr lang="en-US" dirty="0" smtClean="0"/>
              <a:t>Generate a measure that represents how different the </a:t>
            </a:r>
          </a:p>
          <a:p>
            <a:r>
              <a:rPr lang="en-US" dirty="0" smtClean="0"/>
              <a:t>communities in each sample or environment are.</a:t>
            </a:r>
          </a:p>
        </p:txBody>
      </p:sp>
      <p:pic>
        <p:nvPicPr>
          <p:cNvPr id="8" name="Picture 7" descr="Scenario_2_community_shift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t="15322" r="54116" b="50751"/>
          <a:stretch/>
        </p:blipFill>
        <p:spPr>
          <a:xfrm>
            <a:off x="2512825" y="3173656"/>
            <a:ext cx="1772093" cy="35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</a:t>
            </a:r>
            <a:r>
              <a:rPr lang="en-US" sz="3200" dirty="0" err="1" smtClean="0">
                <a:solidFill>
                  <a:srgbClr val="FA980E"/>
                </a:solidFill>
              </a:rPr>
              <a:t>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β Diversity distance matrix</a:t>
            </a:r>
            <a:endParaRPr lang="en-US" sz="3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2269" y="2361925"/>
            <a:ext cx="180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S2    S4      S7</a:t>
            </a:r>
          </a:p>
          <a:p>
            <a:endParaRPr lang="en-US" dirty="0" smtClean="0"/>
          </a:p>
          <a:p>
            <a:r>
              <a:rPr lang="en-US" dirty="0" smtClean="0"/>
              <a:t>S2</a:t>
            </a:r>
          </a:p>
          <a:p>
            <a:endParaRPr lang="en-US" dirty="0" smtClean="0"/>
          </a:p>
          <a:p>
            <a:r>
              <a:rPr lang="en-US" dirty="0" smtClean="0"/>
              <a:t>S4</a:t>
            </a:r>
          </a:p>
          <a:p>
            <a:endParaRPr lang="en-US" dirty="0"/>
          </a:p>
          <a:p>
            <a:r>
              <a:rPr lang="en-US" dirty="0" smtClean="0"/>
              <a:t>S7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601424" y="34162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68429" y="291905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37888" y="40022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4920" y="40022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26939" y="40022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50527" y="34162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37888" y="29190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3507" y="293287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40539" y="338435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8670" y="1878546"/>
            <a:ext cx="29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Beta-diversity distance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</a:t>
            </a:r>
            <a:r>
              <a:rPr lang="en-US" sz="3200" dirty="0" err="1" smtClean="0">
                <a:solidFill>
                  <a:srgbClr val="FA980E"/>
                </a:solidFill>
              </a:rPr>
              <a:t>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β Diversity distance matrix</a:t>
            </a:r>
            <a:endParaRPr lang="en-US" sz="3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2269" y="2361925"/>
            <a:ext cx="180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S2    S4      S7</a:t>
            </a:r>
          </a:p>
          <a:p>
            <a:endParaRPr lang="en-US" dirty="0" smtClean="0"/>
          </a:p>
          <a:p>
            <a:r>
              <a:rPr lang="en-US" dirty="0" smtClean="0"/>
              <a:t>S2</a:t>
            </a:r>
          </a:p>
          <a:p>
            <a:endParaRPr lang="en-US" dirty="0" smtClean="0"/>
          </a:p>
          <a:p>
            <a:r>
              <a:rPr lang="en-US" dirty="0" smtClean="0"/>
              <a:t>S4</a:t>
            </a:r>
          </a:p>
          <a:p>
            <a:endParaRPr lang="en-US" dirty="0"/>
          </a:p>
          <a:p>
            <a:r>
              <a:rPr lang="en-US" dirty="0" smtClean="0"/>
              <a:t>S7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601424" y="34162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37888" y="40022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4920" y="40022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26939" y="40022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50527" y="34162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37888" y="29190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8670" y="1878546"/>
            <a:ext cx="29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Beta-diversity distance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454" y="2381447"/>
            <a:ext cx="74558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Quantitative vs. Qualitative Beta-diversity measures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Qualitative measures count presence/absence of species</a:t>
            </a:r>
          </a:p>
          <a:p>
            <a:r>
              <a:rPr lang="en-US" dirty="0"/>
              <a:t>	</a:t>
            </a:r>
            <a:r>
              <a:rPr lang="en-US" dirty="0" smtClean="0"/>
              <a:t>Quantitative measures account for abundance</a:t>
            </a:r>
          </a:p>
          <a:p>
            <a:endParaRPr lang="en-US" dirty="0"/>
          </a:p>
          <a:p>
            <a:r>
              <a:rPr lang="en-US" b="1" dirty="0" smtClean="0"/>
              <a:t>Phylogenetic measure vs. non-Phylogenetic measures:</a:t>
            </a:r>
          </a:p>
          <a:p>
            <a:r>
              <a:rPr lang="en-US" dirty="0"/>
              <a:t>	</a:t>
            </a:r>
            <a:r>
              <a:rPr lang="en-US" dirty="0" smtClean="0"/>
              <a:t>non-Phylogenetic measures treat all species/OTUs equally</a:t>
            </a:r>
          </a:p>
          <a:p>
            <a:r>
              <a:rPr lang="en-US" dirty="0"/>
              <a:t>	</a:t>
            </a:r>
            <a:r>
              <a:rPr lang="en-US" dirty="0" smtClean="0"/>
              <a:t>Phylogenetic measures weight species by their evolutionary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Python Scripts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73815"/>
            <a:ext cx="8947694" cy="440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b="1" dirty="0" smtClean="0"/>
          </a:p>
          <a:p>
            <a:r>
              <a:rPr lang="en-US" sz="1400" dirty="0" smtClean="0"/>
              <a:t>	</a:t>
            </a:r>
            <a:endParaRPr lang="en-US" sz="1600" b="1" dirty="0"/>
          </a:p>
          <a:p>
            <a:r>
              <a:rPr lang="en-US" sz="1600" b="1" dirty="0" smtClean="0"/>
              <a:t>	</a:t>
            </a:r>
            <a:endParaRPr lang="en-US" sz="16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	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3" name="Picture 2" descr="Screen Shot 2017-01-10 at 1.0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405"/>
            <a:ext cx="9144000" cy="37882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5642" y="1807679"/>
            <a:ext cx="537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Terminal 1</a:t>
            </a:r>
            <a:r>
              <a:rPr lang="en-US" b="1" dirty="0" smtClean="0"/>
              <a:t> – Typing in Vim (or you could use Notepad,</a:t>
            </a:r>
          </a:p>
          <a:p>
            <a:r>
              <a:rPr lang="en-US" b="1" dirty="0" smtClean="0"/>
              <a:t> Atom, </a:t>
            </a:r>
            <a:r>
              <a:rPr lang="en-US" b="1" dirty="0" err="1" smtClean="0"/>
              <a:t>Emacs</a:t>
            </a:r>
            <a:r>
              <a:rPr lang="en-US" b="1" dirty="0" smtClean="0"/>
              <a:t>, </a:t>
            </a:r>
            <a:r>
              <a:rPr lang="en-US" b="1" dirty="0" err="1" smtClean="0"/>
              <a:t>etc</a:t>
            </a:r>
            <a:r>
              <a:rPr lang="is-IS" b="1" dirty="0" smtClean="0"/>
              <a:t>…) and saving to parse_gc.py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61538" y="1807679"/>
            <a:ext cx="3057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Terminal 2 </a:t>
            </a:r>
            <a:r>
              <a:rPr lang="en-US" b="1" dirty="0" smtClean="0"/>
              <a:t>–  Actually running</a:t>
            </a:r>
          </a:p>
          <a:p>
            <a:r>
              <a:rPr lang="en-US" b="1" dirty="0" smtClean="0"/>
              <a:t>the code by calling:</a:t>
            </a:r>
          </a:p>
          <a:p>
            <a:r>
              <a:rPr lang="en-US" b="1" dirty="0"/>
              <a:t>p</a:t>
            </a:r>
            <a:r>
              <a:rPr lang="en-US" b="1" dirty="0" smtClean="0"/>
              <a:t>ython </a:t>
            </a:r>
            <a:r>
              <a:rPr lang="en-US" b="1" dirty="0" err="1" smtClean="0"/>
              <a:t>parse_gc.py</a:t>
            </a:r>
            <a:endParaRPr lang="en-US" b="1" dirty="0"/>
          </a:p>
        </p:txBody>
      </p:sp>
      <p:sp>
        <p:nvSpPr>
          <p:cNvPr id="4" name="Donut 3"/>
          <p:cNvSpPr/>
          <p:nvPr/>
        </p:nvSpPr>
        <p:spPr>
          <a:xfrm>
            <a:off x="7655442" y="5498239"/>
            <a:ext cx="1463343" cy="747576"/>
          </a:xfrm>
          <a:prstGeom prst="donut">
            <a:avLst>
              <a:gd name="adj" fmla="val 8800"/>
            </a:avLst>
          </a:prstGeom>
          <a:solidFill>
            <a:srgbClr val="FA980E"/>
          </a:solidFill>
          <a:effectLst>
            <a:outerShdw blurRad="40000" dist="23000" dir="5400000" rotWithShape="0">
              <a:srgbClr val="FA980E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454" y="2381447"/>
            <a:ext cx="62263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should we measure differences between our communities?</a:t>
            </a:r>
          </a:p>
          <a:p>
            <a:endParaRPr lang="en-US" dirty="0"/>
          </a:p>
          <a:p>
            <a:r>
              <a:rPr lang="en-US" dirty="0" smtClean="0"/>
              <a:t>Count how many types are shared vs. unique?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1" y="3614398"/>
            <a:ext cx="2016340" cy="1543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77" y="3459300"/>
            <a:ext cx="2041136" cy="1562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5763752"/>
            <a:ext cx="4699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ario_1_specific_pathogen_w_table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24" b="10"/>
          <a:stretch/>
        </p:blipFill>
        <p:spPr>
          <a:xfrm>
            <a:off x="115332" y="1194969"/>
            <a:ext cx="6335245" cy="28421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42768" y="794859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yriad Pro"/>
                <a:cs typeface="Myriad Pro"/>
              </a:rPr>
              <a:t>Healthy</a:t>
            </a:r>
            <a:r>
              <a:rPr lang="en-US" dirty="0" smtClean="0">
                <a:latin typeface="Myriad Pro"/>
                <a:cs typeface="Myriad Pro"/>
              </a:rPr>
              <a:t> 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7436" y="81024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yriad Pro"/>
                <a:cs typeface="Myriad Pro"/>
              </a:rPr>
              <a:t>Diseased 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12" y="4519743"/>
            <a:ext cx="4699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46038" y="1526394"/>
            <a:ext cx="5103155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Jaccard</a:t>
            </a:r>
            <a:r>
              <a:rPr lang="en-US" b="1" dirty="0" smtClean="0"/>
              <a:t> distance(s1,s2): </a:t>
            </a:r>
            <a:r>
              <a:rPr lang="en-US" dirty="0" smtClean="0"/>
              <a:t>compares shared vs. unique</a:t>
            </a:r>
          </a:p>
          <a:p>
            <a:r>
              <a:rPr lang="en-US" dirty="0" smtClean="0"/>
              <a:t>OTUs.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S1 and S2 share 3 of 4 OTUs, so they differ</a:t>
            </a:r>
          </a:p>
          <a:p>
            <a:r>
              <a:rPr lang="en-US" dirty="0"/>
              <a:t>i</a:t>
            </a:r>
            <a:r>
              <a:rPr lang="en-US" dirty="0" smtClean="0"/>
              <a:t>n only 1 of 4 OTUs,  or 0.25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46038" y="2446204"/>
            <a:ext cx="3826926" cy="1282700"/>
            <a:chOff x="0" y="2446204"/>
            <a:chExt cx="3826926" cy="1282700"/>
          </a:xfrm>
        </p:grpSpPr>
        <p:pic>
          <p:nvPicPr>
            <p:cNvPr id="3" name="Picture 2" descr="Screen Shot 2017-01-11 at 4.54.5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46204"/>
              <a:ext cx="2552700" cy="12827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1868" y="2683426"/>
              <a:ext cx="1690832" cy="77113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1868" y="2683425"/>
              <a:ext cx="1690832" cy="545251"/>
            </a:xfrm>
            <a:prstGeom prst="rect">
              <a:avLst/>
            </a:prstGeom>
            <a:solidFill>
              <a:srgbClr val="FA980E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ket 6"/>
            <p:cNvSpPr/>
            <p:nvPr/>
          </p:nvSpPr>
          <p:spPr>
            <a:xfrm>
              <a:off x="2687549" y="2683425"/>
              <a:ext cx="82670" cy="771135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79449" y="3096567"/>
              <a:ext cx="750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Union</a:t>
              </a:r>
              <a:endParaRPr lang="en-US" dirty="0"/>
            </a:p>
          </p:txBody>
        </p:sp>
        <p:sp>
          <p:nvSpPr>
            <p:cNvPr id="15" name="Right Bracket 14"/>
            <p:cNvSpPr/>
            <p:nvPr/>
          </p:nvSpPr>
          <p:spPr>
            <a:xfrm>
              <a:off x="2839949" y="2703716"/>
              <a:ext cx="82670" cy="524960"/>
            </a:xfrm>
            <a:prstGeom prst="rightBracket">
              <a:avLst/>
            </a:prstGeom>
            <a:ln>
              <a:solidFill>
                <a:srgbClr val="FA98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67909" y="2582345"/>
              <a:ext cx="8590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A980E"/>
                  </a:solidFill>
                </a:rPr>
                <a:t>Inter-</a:t>
              </a:r>
            </a:p>
            <a:p>
              <a:r>
                <a:rPr lang="en-US" dirty="0" smtClean="0">
                  <a:solidFill>
                    <a:srgbClr val="FA980E"/>
                  </a:solidFill>
                </a:rPr>
                <a:t>section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46038" y="1526394"/>
            <a:ext cx="5103155" cy="5355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Jaccard</a:t>
            </a:r>
            <a:r>
              <a:rPr lang="en-US" b="1" dirty="0" smtClean="0"/>
              <a:t> distance(s1,s2): </a:t>
            </a:r>
            <a:r>
              <a:rPr lang="en-US" dirty="0" smtClean="0"/>
              <a:t>compares shared vs. unique</a:t>
            </a:r>
          </a:p>
          <a:p>
            <a:r>
              <a:rPr lang="en-US" dirty="0" smtClean="0"/>
              <a:t>OTUs.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formally: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A980E"/>
                </a:solidFill>
              </a:rPr>
              <a:t>intersection</a:t>
            </a:r>
            <a:r>
              <a:rPr lang="en-US" dirty="0" smtClean="0"/>
              <a:t> of S1 and S2 has </a:t>
            </a:r>
          </a:p>
          <a:p>
            <a:r>
              <a:rPr lang="en-US" dirty="0" smtClean="0"/>
              <a:t>3 OTUs (OTU1,OTU2,OTU3)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3366FF"/>
                </a:solidFill>
              </a:rPr>
              <a:t>union</a:t>
            </a:r>
            <a:r>
              <a:rPr lang="en-US" dirty="0" smtClean="0"/>
              <a:t> of S1 and S2 has 4 OTUs (OTU1,OTU2,</a:t>
            </a:r>
          </a:p>
          <a:p>
            <a:r>
              <a:rPr lang="en-US" dirty="0" smtClean="0"/>
              <a:t>OTU3,OTU4)</a:t>
            </a:r>
          </a:p>
          <a:p>
            <a:endParaRPr lang="en-US" dirty="0"/>
          </a:p>
          <a:p>
            <a:r>
              <a:rPr lang="en-US" dirty="0" smtClean="0"/>
              <a:t>So we have a </a:t>
            </a:r>
            <a:r>
              <a:rPr lang="en-US" dirty="0" err="1" smtClean="0"/>
              <a:t>Jaccard</a:t>
            </a:r>
            <a:r>
              <a:rPr lang="en-US" dirty="0" smtClean="0"/>
              <a:t> distance of  (</a:t>
            </a:r>
            <a:r>
              <a:rPr lang="en-US" dirty="0" smtClean="0">
                <a:solidFill>
                  <a:srgbClr val="3366FF"/>
                </a:solidFill>
              </a:rPr>
              <a:t>4</a:t>
            </a:r>
            <a:r>
              <a:rPr lang="en-US" dirty="0" smtClean="0"/>
              <a:t>-</a:t>
            </a:r>
            <a:r>
              <a:rPr lang="en-US" dirty="0" smtClean="0">
                <a:solidFill>
                  <a:srgbClr val="FA980E"/>
                </a:solidFill>
              </a:rPr>
              <a:t>3</a:t>
            </a:r>
            <a:r>
              <a:rPr lang="en-US" dirty="0" smtClean="0"/>
              <a:t>)/</a:t>
            </a:r>
            <a:r>
              <a:rPr lang="en-US" dirty="0" smtClean="0">
                <a:solidFill>
                  <a:srgbClr val="3366FF"/>
                </a:solidFill>
              </a:rPr>
              <a:t>4</a:t>
            </a:r>
            <a:r>
              <a:rPr lang="en-US" dirty="0" smtClean="0"/>
              <a:t> =</a:t>
            </a:r>
          </a:p>
          <a:p>
            <a:r>
              <a:rPr lang="en-US" dirty="0" smtClean="0"/>
              <a:t>¼ =  0.25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38" y="3811221"/>
            <a:ext cx="4699000" cy="660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246038" y="2172930"/>
            <a:ext cx="3826926" cy="1282700"/>
            <a:chOff x="0" y="2446204"/>
            <a:chExt cx="3826926" cy="1282700"/>
          </a:xfrm>
        </p:grpSpPr>
        <p:pic>
          <p:nvPicPr>
            <p:cNvPr id="3" name="Picture 2" descr="Screen Shot 2017-01-11 at 4.54.5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46204"/>
              <a:ext cx="2552700" cy="12827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1868" y="2683426"/>
              <a:ext cx="1690832" cy="77113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1868" y="2683425"/>
              <a:ext cx="1690832" cy="545251"/>
            </a:xfrm>
            <a:prstGeom prst="rect">
              <a:avLst/>
            </a:prstGeom>
            <a:solidFill>
              <a:srgbClr val="FA980E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ket 6"/>
            <p:cNvSpPr/>
            <p:nvPr/>
          </p:nvSpPr>
          <p:spPr>
            <a:xfrm>
              <a:off x="2687549" y="2683425"/>
              <a:ext cx="82670" cy="771135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79449" y="3096567"/>
              <a:ext cx="750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Union</a:t>
              </a:r>
              <a:endParaRPr lang="en-US" dirty="0"/>
            </a:p>
          </p:txBody>
        </p:sp>
        <p:sp>
          <p:nvSpPr>
            <p:cNvPr id="15" name="Right Bracket 14"/>
            <p:cNvSpPr/>
            <p:nvPr/>
          </p:nvSpPr>
          <p:spPr>
            <a:xfrm>
              <a:off x="2839949" y="2703716"/>
              <a:ext cx="82670" cy="524960"/>
            </a:xfrm>
            <a:prstGeom prst="rightBracket">
              <a:avLst/>
            </a:prstGeom>
            <a:ln>
              <a:solidFill>
                <a:srgbClr val="FA98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67909" y="2582345"/>
              <a:ext cx="8590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A980E"/>
                  </a:solidFill>
                </a:rPr>
                <a:t>Inter-</a:t>
              </a:r>
            </a:p>
            <a:p>
              <a:r>
                <a:rPr lang="en-US" dirty="0" smtClean="0">
                  <a:solidFill>
                    <a:srgbClr val="FA980E"/>
                  </a:solidFill>
                </a:rPr>
                <a:t>section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6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Triangle inequality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11" y="4536653"/>
            <a:ext cx="2895600" cy="29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-5" b="55038"/>
          <a:stretch/>
        </p:blipFill>
        <p:spPr>
          <a:xfrm>
            <a:off x="430908" y="2296471"/>
            <a:ext cx="3789769" cy="16459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875" y="1526394"/>
            <a:ext cx="4062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measure of community dissimilarity</a:t>
            </a:r>
          </a:p>
          <a:p>
            <a:r>
              <a:rPr lang="en-US" dirty="0" smtClean="0"/>
              <a:t> to be a </a:t>
            </a:r>
            <a:r>
              <a:rPr lang="en-US" i="1" dirty="0" smtClean="0"/>
              <a:t>distance</a:t>
            </a:r>
            <a:r>
              <a:rPr lang="en-US" dirty="0" smtClean="0"/>
              <a:t>, it must fulfill the </a:t>
            </a:r>
          </a:p>
          <a:p>
            <a:r>
              <a:rPr lang="en-US" dirty="0" smtClean="0"/>
              <a:t>triangle inequality: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411" y="2502549"/>
            <a:ext cx="1041400" cy="254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1411" y="3438077"/>
            <a:ext cx="3521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Phrased in terms of some proposed</a:t>
            </a:r>
          </a:p>
          <a:p>
            <a:r>
              <a:rPr lang="en-US" dirty="0"/>
              <a:t>d</a:t>
            </a:r>
            <a:r>
              <a:rPr lang="en-US" dirty="0" smtClean="0"/>
              <a:t>istance </a:t>
            </a:r>
            <a:r>
              <a:rPr lang="en-US" i="1" dirty="0" smtClean="0"/>
              <a:t>d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0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Bray-Curtis Dissimilarity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9017" y="1639797"/>
            <a:ext cx="31995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Bray-Curtis dissimilarity (s1,s2):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Picture 2" descr="Screen Shot 2017-01-11 at 4.5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9" y="2037956"/>
            <a:ext cx="2552700" cy="128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107" y="2944279"/>
            <a:ext cx="2070100" cy="660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80627" y="2174838"/>
            <a:ext cx="14058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Sum of lesser </a:t>
            </a:r>
          </a:p>
          <a:p>
            <a:r>
              <a:rPr lang="en-US" sz="1100" dirty="0"/>
              <a:t>v</a:t>
            </a:r>
            <a:r>
              <a:rPr lang="en-US" sz="1100" dirty="0" smtClean="0"/>
              <a:t>alue of each 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air of species </a:t>
            </a:r>
          </a:p>
          <a:p>
            <a:r>
              <a:rPr lang="en-US" sz="1100" dirty="0"/>
              <a:t>s</a:t>
            </a:r>
            <a:r>
              <a:rPr lang="en-US" sz="1100" dirty="0" smtClean="0"/>
              <a:t>hared between sites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6207776" y="3622021"/>
            <a:ext cx="1157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Total OTUs</a:t>
            </a:r>
          </a:p>
          <a:p>
            <a:r>
              <a:rPr lang="en-US" sz="1100" dirty="0" smtClean="0"/>
              <a:t>Counted at site </a:t>
            </a:r>
            <a:r>
              <a:rPr lang="en-US" sz="1100" dirty="0" err="1" smtClean="0"/>
              <a:t>i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7475688" y="3622021"/>
            <a:ext cx="1157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Total OTUs</a:t>
            </a:r>
          </a:p>
          <a:p>
            <a:r>
              <a:rPr lang="en-US" sz="1100" dirty="0" smtClean="0"/>
              <a:t>Counted at site </a:t>
            </a:r>
            <a:r>
              <a:rPr lang="en-US" sz="1100" dirty="0"/>
              <a:t>j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83438" y="3494512"/>
            <a:ext cx="697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i </a:t>
            </a:r>
            <a:r>
              <a:rPr lang="en-US" dirty="0" smtClean="0"/>
              <a:t> = 7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09622" y="3497457"/>
            <a:ext cx="69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</a:t>
            </a:r>
            <a:r>
              <a:rPr lang="en-US" baseline="-25000" dirty="0" err="1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 = 8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8397" y="4143788"/>
            <a:ext cx="53693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call S1  </a:t>
            </a:r>
            <a:r>
              <a:rPr lang="en-US" i="1" dirty="0" err="1" smtClean="0"/>
              <a:t>i</a:t>
            </a:r>
            <a:r>
              <a:rPr lang="en-US" i="1" dirty="0" smtClean="0"/>
              <a:t>  </a:t>
            </a:r>
            <a:r>
              <a:rPr lang="en-US" dirty="0" smtClean="0"/>
              <a:t>and S2 </a:t>
            </a:r>
            <a:r>
              <a:rPr lang="en-US" i="1" dirty="0" smtClean="0"/>
              <a:t>j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</a:t>
            </a:r>
            <a:r>
              <a:rPr lang="en-US" baseline="-25000" dirty="0" smtClean="0"/>
              <a:t> </a:t>
            </a:r>
            <a:r>
              <a:rPr lang="en-US" dirty="0" smtClean="0"/>
              <a:t>= min(3,</a:t>
            </a:r>
            <a:r>
              <a:rPr lang="en-US" b="1" dirty="0" smtClean="0"/>
              <a:t>2</a:t>
            </a:r>
            <a:r>
              <a:rPr lang="en-US" dirty="0" smtClean="0"/>
              <a:t>) + min(</a:t>
            </a:r>
            <a:r>
              <a:rPr lang="en-US" b="1" dirty="0" smtClean="0"/>
              <a:t>2</a:t>
            </a:r>
            <a:r>
              <a:rPr lang="en-US" dirty="0" smtClean="0"/>
              <a:t>,3) + min(2,</a:t>
            </a:r>
            <a:r>
              <a:rPr lang="en-US" b="1" dirty="0" smtClean="0"/>
              <a:t>2</a:t>
            </a:r>
            <a:r>
              <a:rPr lang="en-US" dirty="0" smtClean="0"/>
              <a:t>)  = 2 + 2 + 2 = 6</a:t>
            </a:r>
          </a:p>
          <a:p>
            <a:endParaRPr lang="en-US" dirty="0"/>
          </a:p>
          <a:p>
            <a:r>
              <a:rPr lang="en-US" dirty="0" smtClean="0"/>
              <a:t>So 2C</a:t>
            </a:r>
            <a:r>
              <a:rPr lang="en-US" baseline="-25000" dirty="0" smtClean="0"/>
              <a:t>ij </a:t>
            </a:r>
            <a:r>
              <a:rPr lang="en-US" dirty="0" smtClean="0"/>
              <a:t>= 12</a:t>
            </a:r>
          </a:p>
          <a:p>
            <a:endParaRPr lang="en-US" dirty="0" smtClean="0"/>
          </a:p>
          <a:p>
            <a:r>
              <a:rPr lang="en-US" dirty="0" smtClean="0"/>
              <a:t>and the Bray-Curtis divergence </a:t>
            </a:r>
            <a:r>
              <a:rPr lang="en-US" dirty="0" err="1" smtClean="0"/>
              <a:t>Bc</a:t>
            </a:r>
            <a:r>
              <a:rPr lang="en-US" baseline="-25000" dirty="0" err="1" smtClean="0"/>
              <a:t>ij</a:t>
            </a:r>
            <a:r>
              <a:rPr lang="en-US" dirty="0" smtClean="0"/>
              <a:t> = 12/15 = 4/5 = 0.80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176" y="274638"/>
            <a:ext cx="2971623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Unweighted</a:t>
            </a:r>
            <a:r>
              <a:rPr lang="en-US" dirty="0" smtClean="0"/>
              <a:t> </a:t>
            </a:r>
            <a:r>
              <a:rPr lang="en-US" dirty="0" err="1" smtClean="0"/>
              <a:t>UniFrac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(Qualitative, Phylogenetic)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598" b="-62598"/>
          <a:stretch/>
        </p:blipFill>
        <p:spPr>
          <a:xfrm>
            <a:off x="221391" y="1980651"/>
            <a:ext cx="7684279" cy="99193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2707" y="6581001"/>
            <a:ext cx="28012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A980E"/>
                </a:solidFill>
              </a:rPr>
              <a:t>Source:  </a:t>
            </a:r>
            <a:r>
              <a:rPr lang="en-US" sz="1200" b="1" dirty="0" err="1" smtClean="0"/>
              <a:t>Lozupone</a:t>
            </a:r>
            <a:r>
              <a:rPr lang="en-US" sz="1200" b="1" dirty="0" smtClean="0"/>
              <a:t> and </a:t>
            </a:r>
            <a:r>
              <a:rPr lang="en-US" sz="1200" b="1" dirty="0" err="1" smtClean="0"/>
              <a:t>Knight,AEM</a:t>
            </a:r>
            <a:r>
              <a:rPr lang="en-US" sz="1200" b="1" dirty="0" smtClean="0"/>
              <a:t>, 2005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1135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176" y="274638"/>
            <a:ext cx="297162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</a:t>
            </a:r>
            <a:r>
              <a:rPr lang="en-US" dirty="0" smtClean="0"/>
              <a:t>eighted </a:t>
            </a:r>
            <a:r>
              <a:rPr lang="en-US" dirty="0" err="1" smtClean="0"/>
              <a:t>UniFrac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(Quantitative, Phylogenetic)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2707" y="6581001"/>
            <a:ext cx="28012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A980E"/>
                </a:solidFill>
              </a:rPr>
              <a:t>Source:  </a:t>
            </a:r>
            <a:r>
              <a:rPr lang="en-US" sz="1200" b="1" dirty="0" err="1" smtClean="0"/>
              <a:t>Lozupone</a:t>
            </a:r>
            <a:r>
              <a:rPr lang="en-US" sz="1200" b="1" dirty="0" smtClean="0"/>
              <a:t> and </a:t>
            </a:r>
            <a:r>
              <a:rPr lang="en-US" sz="1200" b="1" dirty="0" err="1" smtClean="0"/>
              <a:t>Knight,AEM</a:t>
            </a:r>
            <a:r>
              <a:rPr lang="en-US" sz="1200" b="1" dirty="0" smtClean="0"/>
              <a:t>, 2005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8" y="1257300"/>
            <a:ext cx="3543300" cy="4330700"/>
          </a:xfrm>
          <a:prstGeom prst="rect">
            <a:avLst/>
          </a:prstGeom>
        </p:spPr>
      </p:pic>
      <p:sp>
        <p:nvSpPr>
          <p:cNvPr id="6" name="Right Bracket 5"/>
          <p:cNvSpPr/>
          <p:nvPr/>
        </p:nvSpPr>
        <p:spPr>
          <a:xfrm>
            <a:off x="4101546" y="1257300"/>
            <a:ext cx="652518" cy="2191361"/>
          </a:xfrm>
          <a:prstGeom prst="rightBracket">
            <a:avLst/>
          </a:prstGeom>
          <a:ln>
            <a:solidFill>
              <a:srgbClr val="FA98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A980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0324" y="2318525"/>
            <a:ext cx="2624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A980E"/>
                </a:solidFill>
              </a:rPr>
              <a:t>Bacteria in this group are </a:t>
            </a:r>
            <a:endParaRPr lang="en-US" dirty="0">
              <a:solidFill>
                <a:srgbClr val="FA980E"/>
              </a:solidFill>
            </a:endParaRPr>
          </a:p>
          <a:p>
            <a:r>
              <a:rPr lang="en-US" dirty="0">
                <a:solidFill>
                  <a:srgbClr val="FA980E"/>
                </a:solidFill>
              </a:rPr>
              <a:t>m</a:t>
            </a:r>
            <a:r>
              <a:rPr lang="en-US" dirty="0" smtClean="0">
                <a:solidFill>
                  <a:srgbClr val="FA980E"/>
                </a:solidFill>
              </a:rPr>
              <a:t>ostly represented in the</a:t>
            </a:r>
          </a:p>
          <a:p>
            <a:r>
              <a:rPr lang="en-US" dirty="0">
                <a:solidFill>
                  <a:srgbClr val="FA980E"/>
                </a:solidFill>
              </a:rPr>
              <a:t>s</a:t>
            </a:r>
            <a:r>
              <a:rPr lang="en-US" dirty="0" smtClean="0">
                <a:solidFill>
                  <a:srgbClr val="FA980E"/>
                </a:solidFill>
              </a:rPr>
              <a:t>quare environment</a:t>
            </a:r>
          </a:p>
        </p:txBody>
      </p:sp>
      <p:sp>
        <p:nvSpPr>
          <p:cNvPr id="8" name="Right Bracket 7"/>
          <p:cNvSpPr/>
          <p:nvPr/>
        </p:nvSpPr>
        <p:spPr>
          <a:xfrm>
            <a:off x="4101546" y="3448661"/>
            <a:ext cx="652518" cy="1992301"/>
          </a:xfrm>
          <a:prstGeom prst="rightBracke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80324" y="3985540"/>
            <a:ext cx="2624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Bacteria in this group are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ostly represented in the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ircle environment</a:t>
            </a:r>
          </a:p>
        </p:txBody>
      </p:sp>
    </p:spTree>
    <p:extLst>
      <p:ext uri="{BB962C8B-B14F-4D97-AF65-F5344CB8AC3E}">
        <p14:creationId xmlns:p14="http://schemas.microsoft.com/office/powerpoint/2010/main" val="177369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</a:t>
            </a:r>
            <a:r>
              <a:rPr lang="en-US" sz="3200" dirty="0" err="1" smtClean="0">
                <a:solidFill>
                  <a:srgbClr val="FA980E"/>
                </a:solidFill>
              </a:rPr>
              <a:t>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β Diversity distance matrix</a:t>
            </a:r>
            <a:endParaRPr lang="en-US" sz="3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2269" y="2361925"/>
            <a:ext cx="180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S2    S4      S7</a:t>
            </a:r>
          </a:p>
          <a:p>
            <a:endParaRPr lang="en-US" dirty="0" smtClean="0"/>
          </a:p>
          <a:p>
            <a:r>
              <a:rPr lang="en-US" dirty="0" smtClean="0"/>
              <a:t>S2</a:t>
            </a:r>
          </a:p>
          <a:p>
            <a:endParaRPr lang="en-US" dirty="0" smtClean="0"/>
          </a:p>
          <a:p>
            <a:r>
              <a:rPr lang="en-US" dirty="0" smtClean="0"/>
              <a:t>S4</a:t>
            </a:r>
          </a:p>
          <a:p>
            <a:endParaRPr lang="en-US" dirty="0"/>
          </a:p>
          <a:p>
            <a:r>
              <a:rPr lang="en-US" dirty="0" smtClean="0"/>
              <a:t>S7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601424" y="34162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68429" y="291905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37888" y="40022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4920" y="40022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26939" y="40022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50527" y="34162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37888" y="29190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3507" y="293287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40539" y="338435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8670" y="1878546"/>
            <a:ext cx="29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Beta-diversity distance matrix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480233" y="4670249"/>
            <a:ext cx="5134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we represent complex distance matrices</a:t>
            </a:r>
          </a:p>
          <a:p>
            <a:r>
              <a:rPr lang="en-US" dirty="0" smtClean="0"/>
              <a:t>In a readable form?</a:t>
            </a:r>
          </a:p>
          <a:p>
            <a:endParaRPr lang="en-US" dirty="0"/>
          </a:p>
          <a:p>
            <a:r>
              <a:rPr lang="en-US" dirty="0" smtClean="0"/>
              <a:t>Or, how can we represent high-dimensional data</a:t>
            </a:r>
          </a:p>
          <a:p>
            <a:r>
              <a:rPr lang="en-US" dirty="0" smtClean="0"/>
              <a:t>In fewer dimensions while losing as little information</a:t>
            </a:r>
          </a:p>
          <a:p>
            <a:r>
              <a:rPr lang="en-US" dirty="0" smtClean="0"/>
              <a:t>As possible?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747" y="1341206"/>
            <a:ext cx="157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Distances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6299327" y="1366568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Map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" y="1856335"/>
            <a:ext cx="3862201" cy="3648294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>
            <a:off x="3899534" y="3235225"/>
            <a:ext cx="1116177" cy="589643"/>
          </a:xfrm>
          <a:prstGeom prst="stripedRightArrow">
            <a:avLst>
              <a:gd name="adj1" fmla="val 57564"/>
              <a:gd name="adj2" fmla="val 50000"/>
            </a:avLst>
          </a:prstGeom>
          <a:solidFill>
            <a:srgbClr val="2EE4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469" y="1868426"/>
            <a:ext cx="3121097" cy="35560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54751" y="5538082"/>
            <a:ext cx="18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 Highway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Project 1 Proposals </a:t>
            </a:r>
            <a:endParaRPr lang="en-US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52687" y="734006"/>
            <a:ext cx="642031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smtClean="0"/>
              <a:t>tonight please </a:t>
            </a:r>
            <a:r>
              <a:rPr lang="en-US" sz="1200" dirty="0"/>
              <a:t>submit a project proposal for Project 1. 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Project 1 will be a first chance to write your first complete python script.   You only have </a:t>
            </a:r>
            <a:r>
              <a:rPr lang="en-US" sz="1200" dirty="0" smtClean="0"/>
              <a:t>a  little while to finish </a:t>
            </a:r>
            <a:r>
              <a:rPr lang="en-US" sz="1200" dirty="0"/>
              <a:t>the </a:t>
            </a:r>
            <a:r>
              <a:rPr lang="en-US" sz="1200" dirty="0" smtClean="0"/>
              <a:t>script.  </a:t>
            </a:r>
            <a:r>
              <a:rPr lang="en-US" sz="1200" dirty="0"/>
              <a:t>So you'll want to pick something limited in scope to start out with.</a:t>
            </a:r>
          </a:p>
          <a:p>
            <a:endParaRPr lang="en-US" sz="1200" dirty="0"/>
          </a:p>
          <a:p>
            <a:r>
              <a:rPr lang="en-US" sz="1200" dirty="0"/>
              <a:t>Here is what goes in to the Project 1 Proposal:</a:t>
            </a:r>
          </a:p>
          <a:p>
            <a:endParaRPr lang="en-US" sz="1200" dirty="0"/>
          </a:p>
          <a:p>
            <a:r>
              <a:rPr lang="en-US" sz="1200" b="1" dirty="0"/>
              <a:t>Overview</a:t>
            </a:r>
          </a:p>
          <a:p>
            <a:endParaRPr lang="en-US" sz="1200" dirty="0"/>
          </a:p>
          <a:p>
            <a:r>
              <a:rPr lang="en-US" sz="1200" dirty="0"/>
              <a:t>A short description of the purpose of the proposed script, why it is relevant or useful, and the output from running it (&lt;250 words).</a:t>
            </a:r>
          </a:p>
          <a:p>
            <a:endParaRPr lang="en-US" sz="1200" dirty="0"/>
          </a:p>
          <a:p>
            <a:r>
              <a:rPr lang="en-US" sz="1200" b="1" dirty="0"/>
              <a:t>Inputs</a:t>
            </a:r>
          </a:p>
          <a:p>
            <a:endParaRPr lang="en-US" sz="1200" dirty="0"/>
          </a:p>
          <a:p>
            <a:r>
              <a:rPr lang="en-US" sz="1200" dirty="0"/>
              <a:t>A description of the program input (&lt;300 words).  What type of file(s) will your script need to be run on? Please include a link or short example of the format of the type of data that the script will process.  How are entries separated?  </a:t>
            </a:r>
          </a:p>
          <a:p>
            <a:endParaRPr lang="en-US" sz="1200" dirty="0"/>
          </a:p>
          <a:p>
            <a:r>
              <a:rPr lang="en-US" sz="1200" dirty="0"/>
              <a:t>Please try to actually download an example data file to make sure you can access one. You may find the list of biological databases here useful: 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List_of_biological_databases</a:t>
            </a:r>
            <a:r>
              <a:rPr lang="en-US" sz="1200" dirty="0"/>
              <a:t>   </a:t>
            </a:r>
          </a:p>
          <a:p>
            <a:endParaRPr lang="en-US" sz="1200" dirty="0"/>
          </a:p>
          <a:p>
            <a:r>
              <a:rPr lang="en-US" sz="1200" b="1" dirty="0"/>
              <a:t>Approach</a:t>
            </a:r>
          </a:p>
          <a:p>
            <a:endParaRPr lang="en-US" sz="1200" dirty="0"/>
          </a:p>
          <a:p>
            <a:r>
              <a:rPr lang="en-US" sz="1200" dirty="0"/>
              <a:t>A short (&lt;250 word) description of how you plan to approach the problem.</a:t>
            </a:r>
          </a:p>
          <a:p>
            <a:endParaRPr lang="en-US" sz="1200" b="1" dirty="0"/>
          </a:p>
          <a:p>
            <a:r>
              <a:rPr lang="en-US" sz="1200" b="1" dirty="0"/>
              <a:t>Annotated References </a:t>
            </a:r>
          </a:p>
          <a:p>
            <a:endParaRPr lang="en-US" sz="1200" dirty="0"/>
          </a:p>
          <a:p>
            <a:r>
              <a:rPr lang="en-US" sz="1200" dirty="0"/>
              <a:t>Please cite at least 2 papers relevant to this project.  For each, include the citation and 2-3 sentences describing how the paper will inform your project. </a:t>
            </a:r>
            <a:r>
              <a:rPr lang="en-US" sz="1200" b="1" dirty="0" smtClean="0"/>
              <a:t>For project 1 these can instead be references</a:t>
            </a:r>
            <a:r>
              <a:rPr lang="en-US" sz="1200" dirty="0"/>
              <a:t> </a:t>
            </a:r>
            <a:r>
              <a:rPr lang="en-US" sz="1200" b="1" dirty="0" smtClean="0"/>
              <a:t>to python resources (e.g. the documentation for a new function or library you’ll be using).</a:t>
            </a:r>
          </a:p>
        </p:txBody>
      </p:sp>
    </p:spTree>
    <p:extLst>
      <p:ext uri="{BB962C8B-B14F-4D97-AF65-F5344CB8AC3E}">
        <p14:creationId xmlns:p14="http://schemas.microsoft.com/office/powerpoint/2010/main" val="11843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906" y="2658693"/>
            <a:ext cx="180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S2    S4      S7</a:t>
            </a:r>
          </a:p>
          <a:p>
            <a:endParaRPr lang="en-US" dirty="0" smtClean="0"/>
          </a:p>
          <a:p>
            <a:r>
              <a:rPr lang="en-US" dirty="0" smtClean="0"/>
              <a:t>S2</a:t>
            </a:r>
          </a:p>
          <a:p>
            <a:endParaRPr lang="en-US" dirty="0" smtClean="0"/>
          </a:p>
          <a:p>
            <a:r>
              <a:rPr lang="en-US" dirty="0" smtClean="0"/>
              <a:t>S4</a:t>
            </a:r>
          </a:p>
          <a:p>
            <a:endParaRPr lang="en-US" dirty="0"/>
          </a:p>
          <a:p>
            <a:r>
              <a:rPr lang="en-US" dirty="0" smtClean="0"/>
              <a:t>S7</a:t>
            </a:r>
          </a:p>
          <a:p>
            <a:endParaRPr 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836958" y="3235225"/>
            <a:ext cx="1501927" cy="1452478"/>
            <a:chOff x="3601424" y="2919058"/>
            <a:chExt cx="1501927" cy="1452478"/>
          </a:xfrm>
        </p:grpSpPr>
        <p:sp>
          <p:nvSpPr>
            <p:cNvPr id="7" name="TextBox 6"/>
            <p:cNvSpPr txBox="1"/>
            <p:nvPr/>
          </p:nvSpPr>
          <p:spPr>
            <a:xfrm>
              <a:off x="3601424" y="341625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0.13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7888" y="400220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0.66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44920" y="400220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0.60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26939" y="40022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50527" y="341625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0.0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7888" y="29190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0.0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1747" y="1341206"/>
            <a:ext cx="30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Beta-diversity distance matrix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836958" y="2987749"/>
            <a:ext cx="1651061" cy="1699954"/>
          </a:xfrm>
          <a:prstGeom prst="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59376" y="1357152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Map of sample similarity (</a:t>
            </a:r>
            <a:r>
              <a:rPr lang="en-US" b="1" dirty="0" err="1" smtClean="0"/>
              <a:t>PCoA</a:t>
            </a:r>
            <a:r>
              <a:rPr lang="en-US" b="1" dirty="0" smtClean="0"/>
              <a:t> plot)</a:t>
            </a:r>
            <a:endParaRPr lang="en-US" b="1" dirty="0"/>
          </a:p>
        </p:txBody>
      </p:sp>
      <p:sp>
        <p:nvSpPr>
          <p:cNvPr id="10" name="Striped Right Arrow 9"/>
          <p:cNvSpPr/>
          <p:nvPr/>
        </p:nvSpPr>
        <p:spPr>
          <a:xfrm>
            <a:off x="3264890" y="3223212"/>
            <a:ext cx="1649269" cy="589643"/>
          </a:xfrm>
          <a:prstGeom prst="stripedRightArrow">
            <a:avLst>
              <a:gd name="adj1" fmla="val 57564"/>
              <a:gd name="adj2" fmla="val 50000"/>
            </a:avLst>
          </a:prstGeom>
          <a:solidFill>
            <a:srgbClr val="2EE4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34976" y="2575945"/>
            <a:ext cx="200722" cy="2007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09187" y="3113917"/>
            <a:ext cx="200722" cy="2007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875011" y="2821085"/>
            <a:ext cx="234176" cy="26762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43225" y="248676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71347" y="266028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0.13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005806" y="337310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S4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320757" y="3295460"/>
            <a:ext cx="1717165" cy="884712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066565" y="4112758"/>
            <a:ext cx="200722" cy="2007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267287" y="2776667"/>
            <a:ext cx="1373342" cy="132508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06798" y="3691129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0.60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612745" y="3096109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0.66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724646" y="431837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155300" y="100388"/>
            <a:ext cx="3958682" cy="147002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72203" y="1680549"/>
            <a:ext cx="37886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BUT, </a:t>
            </a:r>
            <a:r>
              <a:rPr lang="en-US" u="sng" dirty="0" smtClean="0"/>
              <a:t>no 2d or 3d map fully captures</a:t>
            </a:r>
          </a:p>
          <a:p>
            <a:r>
              <a:rPr lang="en-US" u="sng" dirty="0" smtClean="0"/>
              <a:t> the community distances</a:t>
            </a:r>
            <a:r>
              <a:rPr lang="is-IS" u="sng" dirty="0" smtClean="0"/>
              <a:t>….</a:t>
            </a:r>
          </a:p>
          <a:p>
            <a:endParaRPr lang="is-IS" dirty="0"/>
          </a:p>
          <a:p>
            <a:r>
              <a:rPr lang="is-IS" dirty="0" smtClean="0"/>
              <a:t>Just as no flat map perfectly captures </a:t>
            </a:r>
          </a:p>
          <a:p>
            <a:r>
              <a:rPr lang="is-IS" dirty="0" smtClean="0"/>
              <a:t>the </a:t>
            </a:r>
            <a:r>
              <a:rPr lang="is-IS" i="1" dirty="0" smtClean="0"/>
              <a:t>area, shape</a:t>
            </a:r>
            <a:r>
              <a:rPr lang="is-IS" dirty="0" smtClean="0"/>
              <a:t>, and </a:t>
            </a:r>
            <a:r>
              <a:rPr lang="is-IS" i="1" dirty="0" smtClean="0"/>
              <a:t>relative distances</a:t>
            </a:r>
          </a:p>
          <a:p>
            <a:r>
              <a:rPr lang="en-US" dirty="0" smtClean="0"/>
              <a:t>of countries on </a:t>
            </a:r>
            <a:r>
              <a:rPr lang="is-IS" dirty="0" smtClean="0"/>
              <a:t>the earth.</a:t>
            </a:r>
            <a:r>
              <a:rPr lang="en-US" dirty="0" smtClean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8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906" y="2658693"/>
            <a:ext cx="180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S2    S4      S7</a:t>
            </a:r>
          </a:p>
          <a:p>
            <a:endParaRPr lang="en-US" dirty="0" smtClean="0"/>
          </a:p>
          <a:p>
            <a:r>
              <a:rPr lang="en-US" dirty="0" smtClean="0"/>
              <a:t>S2</a:t>
            </a:r>
          </a:p>
          <a:p>
            <a:endParaRPr lang="en-US" dirty="0" smtClean="0"/>
          </a:p>
          <a:p>
            <a:r>
              <a:rPr lang="en-US" dirty="0" smtClean="0"/>
              <a:t>S4</a:t>
            </a:r>
          </a:p>
          <a:p>
            <a:endParaRPr lang="en-US" dirty="0"/>
          </a:p>
          <a:p>
            <a:r>
              <a:rPr lang="en-US" dirty="0" smtClean="0"/>
              <a:t>S7</a:t>
            </a:r>
          </a:p>
          <a:p>
            <a:endParaRPr 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836958" y="3235225"/>
            <a:ext cx="1501927" cy="1452478"/>
            <a:chOff x="3601424" y="2919058"/>
            <a:chExt cx="1501927" cy="1452478"/>
          </a:xfrm>
        </p:grpSpPr>
        <p:sp>
          <p:nvSpPr>
            <p:cNvPr id="7" name="TextBox 6"/>
            <p:cNvSpPr txBox="1"/>
            <p:nvPr/>
          </p:nvSpPr>
          <p:spPr>
            <a:xfrm>
              <a:off x="3601424" y="341625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0.13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7888" y="400220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0.66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44920" y="400220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0.60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26939" y="40022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50527" y="341625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0.0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7888" y="29190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0.0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2307" y="2175314"/>
            <a:ext cx="29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Beta-diversity distance matrix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98" y="1503232"/>
            <a:ext cx="3592033" cy="46192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6958" y="2987749"/>
            <a:ext cx="1651061" cy="1699954"/>
          </a:xfrm>
          <a:prstGeom prst="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28" y="1205673"/>
            <a:ext cx="6051160" cy="46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75" y="1109976"/>
            <a:ext cx="6358270" cy="46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Alpha vs. Beta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6" name="Picture 5" descr="Scenario_2_community_shift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t="15322" r="25351" b="67435"/>
          <a:stretch/>
        </p:blipFill>
        <p:spPr>
          <a:xfrm>
            <a:off x="241818" y="2271606"/>
            <a:ext cx="4088365" cy="17969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6510" y="632759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ArialMT" charset="0"/>
              </a:rPr>
              <a:t>Whittaker, R. H. Evolution and Measurement of Species Diversity. </a:t>
            </a:r>
            <a:r>
              <a:rPr lang="en-US" sz="1200" i="1" dirty="0">
                <a:latin typeface="Arial" charset="0"/>
              </a:rPr>
              <a:t>Taxon </a:t>
            </a:r>
            <a:r>
              <a:rPr lang="en-US" sz="1200" b="1" dirty="0">
                <a:latin typeface="Arial" charset="0"/>
              </a:rPr>
              <a:t>21</a:t>
            </a:r>
            <a:r>
              <a:rPr lang="en-US" sz="1200" dirty="0">
                <a:latin typeface="ArialMT" charset="0"/>
              </a:rPr>
              <a:t>, 213, doi:10.2307/1218190 (1972)</a:t>
            </a:r>
            <a:r>
              <a:rPr lang="en-US" dirty="0">
                <a:latin typeface="ArialMT" charset="0"/>
              </a:rPr>
              <a:t/>
            </a:r>
            <a:br>
              <a:rPr lang="en-US" dirty="0">
                <a:latin typeface="ArialMT" charset="0"/>
              </a:rPr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1619201"/>
            <a:ext cx="4566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Alpha diversity:</a:t>
            </a:r>
          </a:p>
          <a:p>
            <a:r>
              <a:rPr lang="en-US" dirty="0" smtClean="0"/>
              <a:t>Diversity in a particular environment or sample</a:t>
            </a:r>
          </a:p>
          <a:p>
            <a:r>
              <a:rPr lang="en-US" b="1" i="1" dirty="0" smtClean="0"/>
              <a:t>Example: </a:t>
            </a:r>
            <a:r>
              <a:rPr lang="en-US" i="1" dirty="0" smtClean="0"/>
              <a:t>How many species (or how much </a:t>
            </a:r>
          </a:p>
          <a:p>
            <a:r>
              <a:rPr lang="en-US" i="1" dirty="0" smtClean="0"/>
              <a:t>biodiversity) are in S2 and S7, considered </a:t>
            </a:r>
          </a:p>
          <a:p>
            <a:r>
              <a:rPr lang="en-US" i="1" dirty="0" smtClean="0"/>
              <a:t>separately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369037"/>
            <a:ext cx="42155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Beta diversity:</a:t>
            </a:r>
          </a:p>
          <a:p>
            <a:r>
              <a:rPr lang="en-US" dirty="0" smtClean="0"/>
              <a:t>Turnover or difference in species across a </a:t>
            </a:r>
          </a:p>
          <a:p>
            <a:r>
              <a:rPr lang="en-US" dirty="0" smtClean="0"/>
              <a:t>landscape</a:t>
            </a:r>
          </a:p>
          <a:p>
            <a:r>
              <a:rPr lang="en-US" b="1" i="1" dirty="0" smtClean="0"/>
              <a:t>Example:</a:t>
            </a:r>
            <a:r>
              <a:rPr lang="en-US" i="1" dirty="0" smtClean="0"/>
              <a:t> How similar are the species in S2 </a:t>
            </a:r>
          </a:p>
          <a:p>
            <a:r>
              <a:rPr lang="en-US" i="1" dirty="0"/>
              <a:t>t</a:t>
            </a:r>
            <a:r>
              <a:rPr lang="en-US" i="1" dirty="0" smtClean="0"/>
              <a:t>o those present in S7?</a:t>
            </a:r>
          </a:p>
        </p:txBody>
      </p:sp>
    </p:spTree>
    <p:extLst>
      <p:ext uri="{BB962C8B-B14F-4D97-AF65-F5344CB8AC3E}">
        <p14:creationId xmlns:p14="http://schemas.microsoft.com/office/powerpoint/2010/main" val="203954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83832" y="1666580"/>
            <a:ext cx="6133173" cy="92333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91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b="1" dirty="0" smtClean="0"/>
              <a:t>richness and evenness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1769450" y="1714309"/>
            <a:ext cx="6047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Richness:  </a:t>
            </a:r>
            <a:r>
              <a:rPr lang="en-US" sz="2400" dirty="0"/>
              <a:t>diversity of species or OTUs within a given sample</a:t>
            </a:r>
          </a:p>
        </p:txBody>
      </p:sp>
    </p:spTree>
    <p:extLst>
      <p:ext uri="{BB962C8B-B14F-4D97-AF65-F5344CB8AC3E}">
        <p14:creationId xmlns:p14="http://schemas.microsoft.com/office/powerpoint/2010/main" val="53203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83832" y="1666580"/>
            <a:ext cx="6133173" cy="92333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91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b="1" dirty="0" smtClean="0"/>
              <a:t>richness and evenness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79998"/>
          <a:stretch/>
        </p:blipFill>
        <p:spPr>
          <a:xfrm>
            <a:off x="-428425" y="3078331"/>
            <a:ext cx="10174592" cy="1946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9450" y="1714309"/>
            <a:ext cx="6047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Richness:  </a:t>
            </a:r>
            <a:r>
              <a:rPr lang="en-US" sz="2400" dirty="0"/>
              <a:t>diversity of species or OTUs within a given sample</a:t>
            </a:r>
          </a:p>
        </p:txBody>
      </p:sp>
    </p:spTree>
    <p:extLst>
      <p:ext uri="{BB962C8B-B14F-4D97-AF65-F5344CB8AC3E}">
        <p14:creationId xmlns:p14="http://schemas.microsoft.com/office/powerpoint/2010/main" val="194473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54480"/>
            <a:ext cx="5084956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Observed species</a:t>
            </a:r>
            <a:r>
              <a:rPr lang="en-US" sz="2700" i="1" dirty="0" smtClean="0"/>
              <a:t> </a:t>
            </a:r>
            <a:r>
              <a:rPr lang="en-US" sz="2700" dirty="0" smtClean="0"/>
              <a:t>– simply the number of species observed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Chao1</a:t>
            </a:r>
            <a:r>
              <a:rPr lang="en-US" sz="2700" dirty="0" smtClean="0"/>
              <a:t>- number of species observed, attempting to correct for sampling effort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6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0056" y="3892959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0056" y="4034065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35739" y="38929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2214" y="3892959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5760" y="3732147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7897" y="373347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53976" y="3732147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3976" y="35726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1817" y="356938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303" y="3728871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4992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335" y="357382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12456" y="4045359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7897" y="4974957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01795" y="3569383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8561" y="4982045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12016" y="5315919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9203" y="3728871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01537" y="3729172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05083" y="356836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77220" y="356968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86712" y="5315919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2728" y="334785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0569" y="3339994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08410" y="3337302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92403" y="3344030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61904" y="586248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 </a:t>
            </a:r>
            <a:r>
              <a:rPr lang="en-US" dirty="0" smtClean="0"/>
              <a:t>species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1282061" y="3720067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81332" y="6273224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u="sng" dirty="0" smtClean="0">
                <a:solidFill>
                  <a:srgbClr val="FA980E"/>
                </a:solidFill>
              </a:rPr>
              <a:t>Source: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http://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thechinabowl.com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wp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-content/uploads/2015/04/Chinese_Fold-Pak_000.jpg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www.dezignwithaz.com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/images/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chinese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-takeout-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decal.png</a:t>
            </a:r>
            <a:endParaRPr lang="en-US" sz="8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www.trendus.com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/images/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hesaplamalar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fortunecookie_close.gif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87" y="40965"/>
            <a:ext cx="4159957" cy="22254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23963" y="641765"/>
            <a:ext cx="3454818" cy="92851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merican Typewriter"/>
                <a:cs typeface="American Typewriter"/>
              </a:rPr>
              <a:t>The Take Home</a:t>
            </a:r>
            <a:endParaRPr lang="en-US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75" y="2381381"/>
            <a:ext cx="1037811" cy="10378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2303" y="2381381"/>
            <a:ext cx="7508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think about differences in microbial communities from several </a:t>
            </a:r>
          </a:p>
          <a:p>
            <a:r>
              <a:rPr lang="en-US" dirty="0" smtClean="0"/>
              <a:t>perspectives, including specific pathogens, overall community composition, </a:t>
            </a:r>
          </a:p>
          <a:p>
            <a:r>
              <a:rPr lang="en-US" dirty="0" smtClean="0"/>
              <a:t>cell counts, richness (α-diversity), and variability between sites or samples </a:t>
            </a:r>
          </a:p>
          <a:p>
            <a:r>
              <a:rPr lang="en-US" dirty="0" smtClean="0"/>
              <a:t>(β-diversity)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52303" y="3868739"/>
            <a:ext cx="7255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the same time, we can look at things from the point of view of microbes, </a:t>
            </a:r>
          </a:p>
          <a:p>
            <a:r>
              <a:rPr lang="en-US" dirty="0" smtClean="0"/>
              <a:t>and check for signs of competition, cooperation, co-occurrence or mutual</a:t>
            </a:r>
          </a:p>
          <a:p>
            <a:r>
              <a:rPr lang="en-US" dirty="0" smtClean="0"/>
              <a:t> exclusion.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75" y="3754258"/>
            <a:ext cx="1037811" cy="10378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75" y="5236344"/>
            <a:ext cx="752196" cy="5265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52303" y="5236344"/>
            <a:ext cx="6584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Together these perspectives covers the core hypotheses of most </a:t>
            </a:r>
          </a:p>
          <a:p>
            <a:r>
              <a:rPr lang="en-US" dirty="0" smtClean="0"/>
              <a:t>microbial ecology studies in medical and environmental applications </a:t>
            </a:r>
          </a:p>
        </p:txBody>
      </p:sp>
    </p:spTree>
    <p:extLst>
      <p:ext uri="{BB962C8B-B14F-4D97-AF65-F5344CB8AC3E}">
        <p14:creationId xmlns:p14="http://schemas.microsoft.com/office/powerpoint/2010/main" val="335109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0056" y="3892959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0056" y="4034065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35739" y="38929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2214" y="3892959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5760" y="3732147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7897" y="373347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53976" y="3732147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3976" y="35726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1817" y="356938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303" y="3728871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4992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335" y="357382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12456" y="4045359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7897" y="4974957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01795" y="3569383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8561" y="4982045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12016" y="5315919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9203" y="3728871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01537" y="3729172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05083" y="356836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77220" y="356968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86712" y="5315919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2728" y="334785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0569" y="3339994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08410" y="3337302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92403" y="3344030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61904" y="586248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 </a:t>
            </a:r>
            <a:r>
              <a:rPr lang="en-US" dirty="0" smtClean="0"/>
              <a:t>species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615523" y="3885178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615523" y="4026284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91206" y="3885178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27681" y="3885178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431227" y="3724366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03364" y="372569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709443" y="3724366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709443" y="3564878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97284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42770" y="3721090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60459" y="355382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32802" y="356604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767923" y="4037578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03364" y="4967176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457262" y="3561602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54028" y="4974264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67483" y="5308138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064670" y="3721090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857004" y="3721391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860550" y="356057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232687" y="356190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42179" y="5308138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290716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46157" y="333224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387519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62944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979900" y="585678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5 species!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1282061" y="3720067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917110" y="369606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270024" y="4097092"/>
            <a:ext cx="66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Vs.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9515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60" y="1253271"/>
            <a:ext cx="5084956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Faith’s Phylogenetic Diversity (PD) </a:t>
            </a:r>
            <a:r>
              <a:rPr lang="en-US" sz="2700" dirty="0" smtClean="0"/>
              <a:t>– </a:t>
            </a:r>
            <a:br>
              <a:rPr lang="en-US" sz="2700" dirty="0" smtClean="0"/>
            </a:br>
            <a:r>
              <a:rPr lang="en-US" sz="2700" dirty="0" smtClean="0"/>
              <a:t>portion of reference evolutionary tree</a:t>
            </a:r>
            <a:br>
              <a:rPr lang="en-US" sz="2700" dirty="0" smtClean="0"/>
            </a:br>
            <a:r>
              <a:rPr lang="en-US" sz="2700" dirty="0" smtClean="0"/>
              <a:t>represented</a:t>
            </a: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0056" y="3892959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0056" y="4034065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35739" y="38929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2214" y="3892959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5760" y="3732147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7897" y="373347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53976" y="3732147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3976" y="35726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1817" y="356938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303" y="3728871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4992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335" y="357382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12456" y="4045359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7897" y="4974957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01795" y="3569383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8561" y="4982045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12016" y="5315919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9203" y="3728871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01537" y="3729172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05083" y="356836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77220" y="356968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86712" y="5315919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2728" y="334785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0569" y="3339994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08410" y="3337302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92403" y="3344030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61904" y="586248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 </a:t>
            </a:r>
            <a:r>
              <a:rPr lang="en-US" dirty="0" smtClean="0"/>
              <a:t>species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615523" y="3885178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615523" y="4026284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91206" y="3885178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27681" y="3885178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431227" y="3724366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03364" y="372569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709443" y="3724366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709443" y="3564878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97284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42770" y="3721090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60459" y="355382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32802" y="356604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767923" y="4037578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03364" y="4967176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457262" y="3561602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54028" y="4974264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67483" y="5308138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064670" y="3721090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857004" y="3721391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860550" y="356057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232687" y="356190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42179" y="5308138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290716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46157" y="333224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387519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62944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979900" y="585678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5 species!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1282061" y="3720067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917110" y="369606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270024" y="4097092"/>
            <a:ext cx="66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Vs.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661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60" y="1253271"/>
            <a:ext cx="5084956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Faith’s Phylogenetic Diversity (PD) </a:t>
            </a:r>
            <a:r>
              <a:rPr lang="en-US" sz="2700" dirty="0" smtClean="0"/>
              <a:t>– </a:t>
            </a:r>
            <a:br>
              <a:rPr lang="en-US" sz="2700" dirty="0" smtClean="0"/>
            </a:br>
            <a:r>
              <a:rPr lang="en-US" sz="2700" dirty="0" smtClean="0"/>
              <a:t>portion of reference evolutionary tree</a:t>
            </a:r>
            <a:br>
              <a:rPr lang="en-US" sz="2700" dirty="0" smtClean="0"/>
            </a:br>
            <a:r>
              <a:rPr lang="en-US" sz="2700" dirty="0" smtClean="0"/>
              <a:t>represented</a:t>
            </a: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0056" y="3892959"/>
            <a:ext cx="0" cy="138223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0056" y="4034065"/>
            <a:ext cx="375683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35739" y="3892959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2214" y="3892959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5760" y="3732147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7897" y="3733471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53976" y="3732147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3976" y="3572659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1817" y="3569383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303" y="3728871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4992" y="3561602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335" y="3573824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12456" y="4045359"/>
            <a:ext cx="35440" cy="92959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7897" y="4974957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01795" y="3569383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8561" y="4982045"/>
            <a:ext cx="1" cy="333874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12016" y="5315919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9203" y="3728871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01537" y="3729172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05083" y="356836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77220" y="356968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86712" y="5315919"/>
            <a:ext cx="1" cy="333874"/>
          </a:xfrm>
          <a:prstGeom prst="line">
            <a:avLst/>
          </a:prstGeom>
          <a:ln w="41275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2728" y="334785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0569" y="3339994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08410" y="3337302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92403" y="3344030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61904" y="586248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 </a:t>
            </a:r>
            <a:r>
              <a:rPr lang="en-US" dirty="0" smtClean="0"/>
              <a:t>species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615523" y="3885178"/>
            <a:ext cx="0" cy="138223"/>
          </a:xfrm>
          <a:prstGeom prst="line">
            <a:avLst/>
          </a:prstGeom>
          <a:ln w="41275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615523" y="4026284"/>
            <a:ext cx="375683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91206" y="3885178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27681" y="3885178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431227" y="3724366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03364" y="372569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709443" y="3724366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709443" y="3564878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97284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42770" y="3721090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44961" y="3553821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32802" y="356604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767923" y="4037578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03364" y="4967176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457262" y="3561602"/>
            <a:ext cx="47431" cy="1412662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54028" y="4974264"/>
            <a:ext cx="1" cy="333874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67483" y="5308138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064670" y="3721090"/>
            <a:ext cx="27272" cy="1575426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857004" y="3721391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860550" y="356057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232687" y="3561903"/>
            <a:ext cx="0" cy="159488"/>
          </a:xfrm>
          <a:prstGeom prst="line">
            <a:avLst/>
          </a:prstGeom>
          <a:ln w="41275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42179" y="5308138"/>
            <a:ext cx="1" cy="333874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290716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46157" y="333224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387519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62944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979900" y="585678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5 species!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1282061" y="3720067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917110" y="369606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270024" y="4097092"/>
            <a:ext cx="66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Vs.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8238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804" y="2466284"/>
            <a:ext cx="5084956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Observed species</a:t>
            </a:r>
            <a:r>
              <a:rPr lang="en-US" sz="2700" i="1" dirty="0" smtClean="0"/>
              <a:t> </a:t>
            </a:r>
            <a:r>
              <a:rPr lang="en-US" sz="2700" dirty="0" smtClean="0"/>
              <a:t>– simply the number of species observed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Chao1</a:t>
            </a:r>
            <a:r>
              <a:rPr lang="en-US" sz="2700" dirty="0" smtClean="0"/>
              <a:t>- number of species observed, attempting to correct for sampling effort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Faith’s Phylogenetic Diversity (PD) </a:t>
            </a:r>
            <a:r>
              <a:rPr lang="en-US" sz="2700" dirty="0" smtClean="0"/>
              <a:t>– </a:t>
            </a:r>
            <a:br>
              <a:rPr lang="en-US" sz="2700" dirty="0" smtClean="0"/>
            </a:br>
            <a:r>
              <a:rPr lang="en-US" sz="2700" dirty="0" smtClean="0"/>
              <a:t>portion of reference evolutionary tree</a:t>
            </a:r>
            <a:br>
              <a:rPr lang="en-US" sz="2700" dirty="0" smtClean="0"/>
            </a:br>
            <a:r>
              <a:rPr lang="en-US" sz="2700" dirty="0" smtClean="0"/>
              <a:t>represented (weights unrelated species more heavily than close relatives)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45804" y="5294270"/>
            <a:ext cx="74188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It’s good to know the theory, but </a:t>
            </a:r>
          </a:p>
          <a:p>
            <a:r>
              <a:rPr lang="en-US" sz="3200" i="1" dirty="0" smtClean="0"/>
              <a:t>in practice these are often (but not always) </a:t>
            </a:r>
          </a:p>
          <a:p>
            <a:r>
              <a:rPr lang="en-US" sz="3200" i="1" dirty="0" smtClean="0"/>
              <a:t>highly correlated</a:t>
            </a:r>
            <a:endParaRPr lang="en-US" sz="3200" i="1" dirty="0"/>
          </a:p>
        </p:txBody>
      </p:sp>
      <p:sp>
        <p:nvSpPr>
          <p:cNvPr id="4" name="5-Point Star 3"/>
          <p:cNvSpPr/>
          <p:nvPr/>
        </p:nvSpPr>
        <p:spPr>
          <a:xfrm>
            <a:off x="75415" y="5429838"/>
            <a:ext cx="486523" cy="48652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591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b="1" dirty="0" smtClean="0"/>
              <a:t>richness and evenness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215499" y="654205"/>
            <a:ext cx="4218755" cy="923330"/>
          </a:xfrm>
          <a:prstGeom prst="rect">
            <a:avLst/>
          </a:prstGeom>
          <a:gradFill>
            <a:gsLst>
              <a:gs pos="0">
                <a:srgbClr val="2DED15">
                  <a:alpha val="15000"/>
                </a:srgbClr>
              </a:gs>
              <a:gs pos="100000">
                <a:schemeClr val="accent3">
                  <a:lumMod val="75000"/>
                  <a:alpha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15499" y="788261"/>
            <a:ext cx="42187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Evenness: </a:t>
            </a:r>
            <a:r>
              <a:rPr lang="en-US" dirty="0" smtClean="0"/>
              <a:t>equal or unequal</a:t>
            </a:r>
            <a:r>
              <a:rPr lang="en-US" b="1" dirty="0" smtClean="0"/>
              <a:t> </a:t>
            </a:r>
            <a:r>
              <a:rPr lang="en-US" dirty="0" smtClean="0"/>
              <a:t>abundance of microbes in a sample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i="1" dirty="0" smtClean="0"/>
              <a:t>“the top 1% of most abundant OTUs account for 70% of sequence reads”)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15499" y="654205"/>
            <a:ext cx="4218755" cy="923330"/>
          </a:xfrm>
          <a:prstGeom prst="rect">
            <a:avLst/>
          </a:prstGeom>
          <a:gradFill>
            <a:gsLst>
              <a:gs pos="0">
                <a:srgbClr val="2DED15">
                  <a:alpha val="15000"/>
                </a:srgbClr>
              </a:gs>
              <a:gs pos="100000">
                <a:schemeClr val="accent3">
                  <a:lumMod val="75000"/>
                  <a:alpha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91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b="1" dirty="0" smtClean="0"/>
              <a:t>richness and evenness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215499" y="788261"/>
            <a:ext cx="4218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Evenness: </a:t>
            </a:r>
            <a:r>
              <a:rPr lang="en-US" dirty="0" smtClean="0"/>
              <a:t>equal or unequal</a:t>
            </a:r>
            <a:r>
              <a:rPr lang="en-US" b="1" dirty="0" smtClean="0"/>
              <a:t> </a:t>
            </a:r>
            <a:r>
              <a:rPr lang="en-US" dirty="0" smtClean="0"/>
              <a:t>abundance of microbes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5" t="28012" r="-2724" b="1330"/>
          <a:stretch/>
        </p:blipFill>
        <p:spPr>
          <a:xfrm>
            <a:off x="2386595" y="1711591"/>
            <a:ext cx="3835785" cy="49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10" y="267629"/>
            <a:ext cx="1972681" cy="92333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1510" y="267629"/>
            <a:ext cx="2152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Richness: </a:t>
            </a:r>
            <a:r>
              <a:rPr lang="en-US" b="1" dirty="0" smtClean="0"/>
              <a:t> </a:t>
            </a:r>
            <a:r>
              <a:rPr lang="en-US" dirty="0" smtClean="0"/>
              <a:t>OTU</a:t>
            </a:r>
            <a:r>
              <a:rPr lang="en-US" b="1" dirty="0" smtClean="0"/>
              <a:t> </a:t>
            </a:r>
            <a:r>
              <a:rPr lang="en-US" dirty="0" smtClean="0"/>
              <a:t>diversity within </a:t>
            </a:r>
            <a:r>
              <a:rPr lang="en-US" dirty="0"/>
              <a:t>a </a:t>
            </a:r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964" y="2059259"/>
            <a:ext cx="1972681" cy="923330"/>
          </a:xfrm>
          <a:prstGeom prst="rect">
            <a:avLst/>
          </a:prstGeom>
          <a:gradFill>
            <a:gsLst>
              <a:gs pos="0">
                <a:srgbClr val="2DED15">
                  <a:alpha val="15000"/>
                </a:srgbClr>
              </a:gs>
              <a:gs pos="100000">
                <a:schemeClr val="accent3">
                  <a:lumMod val="75000"/>
                  <a:alpha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3812" y="2059259"/>
            <a:ext cx="2152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Evenness:</a:t>
            </a:r>
            <a:r>
              <a:rPr lang="en-US" dirty="0"/>
              <a:t> equal or unequal</a:t>
            </a:r>
            <a:r>
              <a:rPr lang="en-US" b="1" dirty="0"/>
              <a:t> </a:t>
            </a:r>
            <a:r>
              <a:rPr lang="en-US" dirty="0" smtClean="0"/>
              <a:t>OTU</a:t>
            </a:r>
            <a:r>
              <a:rPr lang="en-US" b="1" dirty="0" smtClean="0"/>
              <a:t> </a:t>
            </a:r>
            <a:r>
              <a:rPr lang="en-US" dirty="0" smtClean="0"/>
              <a:t>abundance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10" y="267629"/>
            <a:ext cx="1972681" cy="92333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r="34" b="2"/>
          <a:stretch/>
        </p:blipFill>
        <p:spPr>
          <a:xfrm>
            <a:off x="2262612" y="130557"/>
            <a:ext cx="6892539" cy="65936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1510" y="267629"/>
            <a:ext cx="2152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Richness: </a:t>
            </a:r>
            <a:r>
              <a:rPr lang="en-US" b="1" dirty="0" smtClean="0"/>
              <a:t> </a:t>
            </a:r>
            <a:r>
              <a:rPr lang="en-US" dirty="0" smtClean="0"/>
              <a:t>OTU</a:t>
            </a:r>
            <a:r>
              <a:rPr lang="en-US" b="1" dirty="0" smtClean="0"/>
              <a:t> </a:t>
            </a:r>
            <a:r>
              <a:rPr lang="en-US" dirty="0" smtClean="0"/>
              <a:t>diversity within </a:t>
            </a:r>
            <a:r>
              <a:rPr lang="en-US" dirty="0"/>
              <a:t>a </a:t>
            </a:r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964" y="2059259"/>
            <a:ext cx="1972681" cy="923330"/>
          </a:xfrm>
          <a:prstGeom prst="rect">
            <a:avLst/>
          </a:prstGeom>
          <a:gradFill>
            <a:gsLst>
              <a:gs pos="0">
                <a:srgbClr val="2DED15">
                  <a:alpha val="15000"/>
                </a:srgbClr>
              </a:gs>
              <a:gs pos="100000">
                <a:schemeClr val="accent3">
                  <a:lumMod val="75000"/>
                  <a:alpha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3812" y="2059259"/>
            <a:ext cx="2152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Evenness:</a:t>
            </a:r>
            <a:r>
              <a:rPr lang="en-US" dirty="0"/>
              <a:t> equal or unequal</a:t>
            </a:r>
            <a:r>
              <a:rPr lang="en-US" b="1" dirty="0"/>
              <a:t> </a:t>
            </a:r>
            <a:r>
              <a:rPr lang="en-US" dirty="0" smtClean="0"/>
              <a:t>OTU</a:t>
            </a:r>
            <a:r>
              <a:rPr lang="en-US" b="1" dirty="0" smtClean="0"/>
              <a:t> </a:t>
            </a:r>
            <a:r>
              <a:rPr lang="en-US" dirty="0" smtClean="0"/>
              <a:t>abundance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14" r="31814"/>
          <a:stretch/>
        </p:blipFill>
        <p:spPr>
          <a:xfrm>
            <a:off x="731520" y="21266"/>
            <a:ext cx="638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28207"/>
            <a:ext cx="2761555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>Microbial communities </a:t>
            </a:r>
            <a:br>
              <a:rPr lang="en-US" sz="2700" dirty="0" smtClean="0"/>
            </a:br>
            <a:r>
              <a:rPr lang="en-US" sz="2700" dirty="0" smtClean="0"/>
              <a:t>typically have relatively </a:t>
            </a:r>
            <a:br>
              <a:rPr lang="en-US" sz="2700" dirty="0" smtClean="0"/>
            </a:br>
            <a:r>
              <a:rPr lang="en-US" sz="2700" b="1" dirty="0" smtClean="0"/>
              <a:t>few</a:t>
            </a:r>
            <a:r>
              <a:rPr lang="en-US" sz="2700" dirty="0" smtClean="0"/>
              <a:t> </a:t>
            </a:r>
            <a:r>
              <a:rPr lang="en-US" sz="2700" b="1" dirty="0" smtClean="0"/>
              <a:t>abundant</a:t>
            </a:r>
            <a:r>
              <a:rPr lang="en-US" sz="2700" dirty="0" smtClean="0"/>
              <a:t> OTUs, and </a:t>
            </a:r>
            <a:r>
              <a:rPr lang="en-US" sz="2700" b="1" dirty="0" smtClean="0"/>
              <a:t>many rare</a:t>
            </a:r>
            <a:r>
              <a:rPr lang="en-US" sz="2700" dirty="0" smtClean="0"/>
              <a:t> OTUs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14" r="31814"/>
          <a:stretch/>
        </p:blipFill>
        <p:spPr>
          <a:xfrm>
            <a:off x="731520" y="21266"/>
            <a:ext cx="638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78781" y="6473279"/>
            <a:ext cx="2840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u="sng" dirty="0" smtClean="0">
                <a:solidFill>
                  <a:srgbClr val="FA980E"/>
                </a:solidFill>
              </a:rPr>
              <a:t>Source: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smtClean="0"/>
              <a:t>Faust and </a:t>
            </a:r>
            <a:r>
              <a:rPr lang="en-US" sz="1200" dirty="0" err="1" smtClean="0"/>
              <a:t>Raes</a:t>
            </a:r>
            <a:r>
              <a:rPr lang="en-US" sz="1200" dirty="0" smtClean="0"/>
              <a:t>, </a:t>
            </a:r>
            <a:r>
              <a:rPr lang="en-US" sz="1200" i="1" dirty="0" smtClean="0"/>
              <a:t>Nat. Reviews Micro, </a:t>
            </a:r>
            <a:r>
              <a:rPr lang="en-US" sz="1200" dirty="0" smtClean="0"/>
              <a:t>2012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 descr="Screen Shot 2017-01-10 at 6.03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9" y="1030670"/>
            <a:ext cx="7402529" cy="54209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23963" y="0"/>
            <a:ext cx="3454818" cy="92851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merican Typewriter"/>
                <a:cs typeface="American Typewriter"/>
              </a:rPr>
              <a:t>Microbe-microbe interactions</a:t>
            </a:r>
            <a:endParaRPr lang="en-US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00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54838"/>
            <a:ext cx="2761555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>Microbial communities </a:t>
            </a:r>
            <a:br>
              <a:rPr lang="en-US" sz="2700" dirty="0" smtClean="0"/>
            </a:br>
            <a:r>
              <a:rPr lang="en-US" sz="2700" dirty="0" smtClean="0"/>
              <a:t>typically have relatively </a:t>
            </a:r>
            <a:br>
              <a:rPr lang="en-US" sz="2700" dirty="0" smtClean="0"/>
            </a:br>
            <a:r>
              <a:rPr lang="en-US" sz="2700" b="1" dirty="0" smtClean="0"/>
              <a:t>few</a:t>
            </a:r>
            <a:r>
              <a:rPr lang="en-US" sz="2700" dirty="0" smtClean="0"/>
              <a:t> </a:t>
            </a:r>
            <a:r>
              <a:rPr lang="en-US" sz="2700" b="1" dirty="0" smtClean="0"/>
              <a:t>abundant</a:t>
            </a:r>
            <a:r>
              <a:rPr lang="en-US" sz="2700" dirty="0" smtClean="0"/>
              <a:t> OTUs, and </a:t>
            </a:r>
            <a:r>
              <a:rPr lang="en-US" sz="2700" b="1" dirty="0" smtClean="0"/>
              <a:t>many rare</a:t>
            </a:r>
            <a:r>
              <a:rPr lang="en-US" sz="2700" dirty="0" smtClean="0"/>
              <a:t> OTUs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dirty="0" smtClean="0"/>
              <a:t>(i.e. they are not </a:t>
            </a:r>
            <a:br>
              <a:rPr lang="en-US" sz="2700" i="1" dirty="0" smtClean="0"/>
            </a:br>
            <a:r>
              <a:rPr lang="en-US" sz="2700" i="1" dirty="0" smtClean="0"/>
              <a:t>perfectly even, and </a:t>
            </a:r>
            <a:br>
              <a:rPr lang="en-US" sz="2700" i="1" dirty="0" smtClean="0"/>
            </a:br>
            <a:r>
              <a:rPr lang="en-US" sz="2700" i="1" dirty="0" smtClean="0"/>
              <a:t>counts are far from </a:t>
            </a:r>
            <a:br>
              <a:rPr lang="en-US" sz="2700" i="1" dirty="0" smtClean="0"/>
            </a:br>
            <a:r>
              <a:rPr lang="en-US" sz="2700" i="1" dirty="0" smtClean="0"/>
              <a:t>uniformly distributed</a:t>
            </a:r>
            <a:br>
              <a:rPr lang="en-US" sz="2700" i="1" dirty="0" smtClean="0"/>
            </a:br>
            <a:r>
              <a:rPr lang="en-US" sz="2700" i="1" dirty="0" smtClean="0"/>
              <a:t>across species)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14" r="31814"/>
          <a:stretch/>
        </p:blipFill>
        <p:spPr>
          <a:xfrm>
            <a:off x="731520" y="21266"/>
            <a:ext cx="638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54838"/>
            <a:ext cx="2761555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>Microbial communities </a:t>
            </a:r>
            <a:br>
              <a:rPr lang="en-US" sz="2700" dirty="0" smtClean="0"/>
            </a:br>
            <a:r>
              <a:rPr lang="en-US" sz="2700" dirty="0" smtClean="0"/>
              <a:t>typically have relatively </a:t>
            </a:r>
            <a:br>
              <a:rPr lang="en-US" sz="2700" dirty="0" smtClean="0"/>
            </a:br>
            <a:r>
              <a:rPr lang="en-US" sz="2700" b="1" dirty="0" smtClean="0"/>
              <a:t>few</a:t>
            </a:r>
            <a:r>
              <a:rPr lang="en-US" sz="2700" dirty="0" smtClean="0"/>
              <a:t> </a:t>
            </a:r>
            <a:r>
              <a:rPr lang="en-US" sz="2700" b="1" dirty="0" smtClean="0"/>
              <a:t>abundant</a:t>
            </a:r>
            <a:r>
              <a:rPr lang="en-US" sz="2700" dirty="0" smtClean="0"/>
              <a:t> OTUs, and </a:t>
            </a:r>
            <a:r>
              <a:rPr lang="en-US" sz="2700" b="1" dirty="0" smtClean="0"/>
              <a:t>many rare</a:t>
            </a:r>
            <a:r>
              <a:rPr lang="en-US" sz="2700" dirty="0" smtClean="0"/>
              <a:t> OTUs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dirty="0" smtClean="0"/>
              <a:t>(i.e. they are not </a:t>
            </a:r>
            <a:br>
              <a:rPr lang="en-US" sz="2700" i="1" dirty="0" smtClean="0"/>
            </a:br>
            <a:r>
              <a:rPr lang="en-US" sz="2700" i="1" dirty="0" smtClean="0"/>
              <a:t>perfectly even, and </a:t>
            </a:r>
            <a:br>
              <a:rPr lang="en-US" sz="2700" i="1" dirty="0" smtClean="0"/>
            </a:br>
            <a:r>
              <a:rPr lang="en-US" sz="2700" i="1" dirty="0" smtClean="0"/>
              <a:t>counts are far from </a:t>
            </a:r>
            <a:br>
              <a:rPr lang="en-US" sz="2700" i="1" dirty="0" smtClean="0"/>
            </a:br>
            <a:r>
              <a:rPr lang="en-US" sz="2700" i="1" dirty="0" smtClean="0"/>
              <a:t>uniformly distributed</a:t>
            </a:r>
            <a:br>
              <a:rPr lang="en-US" sz="2700" i="1" dirty="0" smtClean="0"/>
            </a:br>
            <a:r>
              <a:rPr lang="en-US" sz="2700" i="1" dirty="0" smtClean="0"/>
              <a:t>across species)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555" y="21266"/>
            <a:ext cx="638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32048" y="1734662"/>
            <a:ext cx="7471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implications does this </a:t>
            </a:r>
          </a:p>
          <a:p>
            <a:r>
              <a:rPr lang="en-US" sz="2800" dirty="0"/>
              <a:t>h</a:t>
            </a:r>
            <a:r>
              <a:rPr lang="en-US" sz="2800" dirty="0" smtClean="0"/>
              <a:t>ave for microbial community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nalysis?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732048" y="3039355"/>
            <a:ext cx="47277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Implication 1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Until the community is fully</a:t>
            </a:r>
          </a:p>
          <a:p>
            <a:r>
              <a:rPr lang="en-US" sz="2800" dirty="0" smtClean="0"/>
              <a:t>enumerated, deeper sampling </a:t>
            </a:r>
          </a:p>
          <a:p>
            <a:r>
              <a:rPr lang="en-US" sz="2800" dirty="0" smtClean="0"/>
              <a:t>(i.e. more DNA sequences) will </a:t>
            </a:r>
          </a:p>
          <a:p>
            <a:r>
              <a:rPr lang="en-US" sz="2800" dirty="0"/>
              <a:t>u</a:t>
            </a:r>
            <a:r>
              <a:rPr lang="en-US" sz="2800" dirty="0" smtClean="0"/>
              <a:t>ncover more unique OTUs </a:t>
            </a:r>
          </a:p>
        </p:txBody>
      </p:sp>
    </p:spTree>
    <p:extLst>
      <p:ext uri="{BB962C8B-B14F-4D97-AF65-F5344CB8AC3E}">
        <p14:creationId xmlns:p14="http://schemas.microsoft.com/office/powerpoint/2010/main" val="1457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8588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8" cy="64751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142765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8" cy="6475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7155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7" cy="6475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6664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7" cy="6475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1588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6" cy="6475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6105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6" cy="6475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5405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io_3_microbial_overgrowth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0" b="31677"/>
          <a:stretch/>
        </p:blipFill>
        <p:spPr>
          <a:xfrm>
            <a:off x="317464" y="-1"/>
            <a:ext cx="8480734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09567" y="1767196"/>
            <a:ext cx="47277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Implication 1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Until the community is fully</a:t>
            </a:r>
          </a:p>
          <a:p>
            <a:r>
              <a:rPr lang="en-US" sz="2800" dirty="0" smtClean="0"/>
              <a:t>enumerated, deeper sampling </a:t>
            </a:r>
          </a:p>
          <a:p>
            <a:r>
              <a:rPr lang="en-US" sz="2800" dirty="0" smtClean="0"/>
              <a:t>(i.e. more DNA sequences) will </a:t>
            </a:r>
          </a:p>
          <a:p>
            <a:r>
              <a:rPr lang="en-US" sz="2800" dirty="0"/>
              <a:t>u</a:t>
            </a:r>
            <a:r>
              <a:rPr lang="en-US" sz="2800" dirty="0" smtClean="0"/>
              <a:t>ncover more unique OTUs </a:t>
            </a:r>
          </a:p>
        </p:txBody>
      </p:sp>
    </p:spTree>
    <p:extLst>
      <p:ext uri="{BB962C8B-B14F-4D97-AF65-F5344CB8AC3E}">
        <p14:creationId xmlns:p14="http://schemas.microsoft.com/office/powerpoint/2010/main" val="18939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9567" y="1767196"/>
            <a:ext cx="65461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Implication 2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Depending on whether rare or common</a:t>
            </a:r>
          </a:p>
          <a:p>
            <a:r>
              <a:rPr lang="en-US" sz="2800" dirty="0" smtClean="0"/>
              <a:t>taxa are preferentially shared between </a:t>
            </a:r>
          </a:p>
          <a:p>
            <a:r>
              <a:rPr lang="en-US" sz="2800" dirty="0" smtClean="0"/>
              <a:t>two samples, Beta-diversity will increase or </a:t>
            </a:r>
          </a:p>
          <a:p>
            <a:r>
              <a:rPr lang="en-US" sz="2800" dirty="0"/>
              <a:t>d</a:t>
            </a:r>
            <a:r>
              <a:rPr lang="en-US" sz="2800" dirty="0" smtClean="0"/>
              <a:t>ecrease with sampling depth  </a:t>
            </a:r>
          </a:p>
        </p:txBody>
      </p:sp>
    </p:spTree>
    <p:extLst>
      <p:ext uri="{BB962C8B-B14F-4D97-AF65-F5344CB8AC3E}">
        <p14:creationId xmlns:p14="http://schemas.microsoft.com/office/powerpoint/2010/main" val="78666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io_3_microbial_overgrowth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0" b="31677"/>
          <a:stretch/>
        </p:blipFill>
        <p:spPr>
          <a:xfrm>
            <a:off x="306124" y="-34021"/>
            <a:ext cx="8480734" cy="6766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3481" y="983097"/>
            <a:ext cx="1700356" cy="1747046"/>
          </a:xfrm>
          <a:prstGeom prst="rect">
            <a:avLst/>
          </a:prstGeom>
          <a:solidFill>
            <a:srgbClr val="2DED15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6237" y="983097"/>
            <a:ext cx="1700356" cy="1747046"/>
          </a:xfrm>
          <a:prstGeom prst="rect">
            <a:avLst/>
          </a:prstGeom>
          <a:solidFill>
            <a:srgbClr val="2DED15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26237" y="2882543"/>
            <a:ext cx="1700356" cy="1747046"/>
          </a:xfrm>
          <a:prstGeom prst="rect">
            <a:avLst/>
          </a:prstGeom>
          <a:solidFill>
            <a:srgbClr val="2DED15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3481" y="4629589"/>
            <a:ext cx="1700356" cy="1747046"/>
          </a:xfrm>
          <a:prstGeom prst="rect">
            <a:avLst/>
          </a:prstGeom>
          <a:solidFill>
            <a:srgbClr val="2DED15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13929" y="1033437"/>
            <a:ext cx="1700356" cy="1747046"/>
          </a:xfrm>
          <a:prstGeom prst="rect">
            <a:avLst/>
          </a:prstGeom>
          <a:solidFill>
            <a:srgbClr val="2DED15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66685" y="1010757"/>
            <a:ext cx="1700356" cy="1747046"/>
          </a:xfrm>
          <a:prstGeom prst="rect">
            <a:avLst/>
          </a:prstGeom>
          <a:solidFill>
            <a:srgbClr val="2DED15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55345" y="2882543"/>
            <a:ext cx="1700356" cy="1747046"/>
          </a:xfrm>
          <a:prstGeom prst="rect">
            <a:avLst/>
          </a:prstGeom>
          <a:solidFill>
            <a:srgbClr val="2DED15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3444" y="4704802"/>
            <a:ext cx="1700356" cy="1671833"/>
          </a:xfrm>
          <a:prstGeom prst="rect">
            <a:avLst/>
          </a:prstGeom>
          <a:solidFill>
            <a:srgbClr val="2DED15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09118" y="246262"/>
            <a:ext cx="23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Competitive exclusion?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7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enario_1_specific_pathogen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" r="1648" b="30664"/>
          <a:stretch/>
        </p:blipFill>
        <p:spPr>
          <a:xfrm>
            <a:off x="210774" y="-34217"/>
            <a:ext cx="7703066" cy="689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ario_1_specific_pathogen_w_table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24" b="10"/>
          <a:stretch/>
        </p:blipFill>
        <p:spPr>
          <a:xfrm>
            <a:off x="115332" y="1194969"/>
            <a:ext cx="9163831" cy="4111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10655" y="46209"/>
            <a:ext cx="191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yriad Pro"/>
                <a:cs typeface="Myriad Pro"/>
              </a:rPr>
              <a:t>Specific Pathogen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7995" y="2465954"/>
            <a:ext cx="7483546" cy="1389233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06024" y="825637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yriad Pro"/>
                <a:cs typeface="Myriad Pro"/>
              </a:rPr>
              <a:t>Healthy</a:t>
            </a:r>
            <a:r>
              <a:rPr lang="en-US" dirty="0" smtClean="0">
                <a:latin typeface="Myriad Pro"/>
                <a:cs typeface="Myriad Pro"/>
              </a:rPr>
              <a:t> 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0577" y="7933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yriad Pro"/>
                <a:cs typeface="Myriad Pro"/>
              </a:rPr>
              <a:t>Diseased </a:t>
            </a:r>
            <a:endParaRPr lang="en-US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5072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9698</TotalTime>
  <Words>1622</Words>
  <Application>Microsoft Macintosh PowerPoint</Application>
  <PresentationFormat>On-screen Show (4:3)</PresentationFormat>
  <Paragraphs>594</Paragraphs>
  <Slides>61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American Typewriter</vt:lpstr>
      <vt:lpstr>ArialMT</vt:lpstr>
      <vt:lpstr>Calibri</vt:lpstr>
      <vt:lpstr>Myriad Pro</vt:lpstr>
      <vt:lpstr>Arial</vt:lpstr>
      <vt:lpstr>Office Theme</vt:lpstr>
      <vt:lpstr>Computational Biology Patterns of microbial community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Unweighted UniFrac (Qualitative, Phylogenetic)</vt:lpstr>
      <vt:lpstr>Weighted UniFrac (Quantitative, Phylogenetic)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Observed species – simply the number of species observed  Chao1- number of species observed, attempting to correct for sampling effort   </vt:lpstr>
      <vt:lpstr>PowerPoint Presentation</vt:lpstr>
      <vt:lpstr>PowerPoint Presentation</vt:lpstr>
      <vt:lpstr>   Faith’s Phylogenetic Diversity (PD) –  portion of reference evolutionary tree represented</vt:lpstr>
      <vt:lpstr>   Faith’s Phylogenetic Diversity (PD) –  portion of reference evolutionary tree represented</vt:lpstr>
      <vt:lpstr> Observed species – simply the number of species observed  Chao1- number of species observed, attempting to correct for sampling effort  Faith’s Phylogenetic Diversity (PD) –  portion of reference evolutionary tree represented (weights unrelated species more heavily than close relatives)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Microbial communities  typically have relatively  few abundant OTUs, and many rare OTUs  </vt:lpstr>
      <vt:lpstr>Microbial communities  typically have relatively  few abundant OTUs, and many rare OTUs  (i.e. they are not  perfectly even, and  counts are far from  uniformly distributed across species)  </vt:lpstr>
      <vt:lpstr>Microbial communities  typically have relatively  few abundant OTUs, and many rare OTUs  (i.e. they are not  perfectly even, and  counts are far from  uniformly distributed across species)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Oregon State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Demo: Perspectives on Microbial Communities in Health and Disease </dc:title>
  <dc:creator>Jesse Zaneveld</dc:creator>
  <cp:lastModifiedBy>Jesse Zaneveld</cp:lastModifiedBy>
  <cp:revision>78</cp:revision>
  <dcterms:created xsi:type="dcterms:W3CDTF">2016-02-05T21:04:08Z</dcterms:created>
  <dcterms:modified xsi:type="dcterms:W3CDTF">2018-01-16T06:51:01Z</dcterms:modified>
</cp:coreProperties>
</file>